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7"/>
  </p:notesMasterIdLst>
  <p:handoutMasterIdLst>
    <p:handoutMasterId r:id="rId18"/>
  </p:handoutMasterIdLst>
  <p:sldIdLst>
    <p:sldId id="260" r:id="rId2"/>
    <p:sldId id="263" r:id="rId3"/>
    <p:sldId id="290" r:id="rId4"/>
    <p:sldId id="291" r:id="rId5"/>
    <p:sldId id="292" r:id="rId6"/>
    <p:sldId id="294" r:id="rId7"/>
    <p:sldId id="298" r:id="rId8"/>
    <p:sldId id="268" r:id="rId9"/>
    <p:sldId id="269" r:id="rId10"/>
    <p:sldId id="289" r:id="rId11"/>
    <p:sldId id="288" r:id="rId12"/>
    <p:sldId id="295" r:id="rId13"/>
    <p:sldId id="296" r:id="rId14"/>
    <p:sldId id="293" r:id="rId15"/>
    <p:sldId id="297" r:id="rId16"/>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790"/>
  </p:normalViewPr>
  <p:slideViewPr>
    <p:cSldViewPr snapToGrid="0" snapToObjects="1">
      <p:cViewPr varScale="1">
        <p:scale>
          <a:sx n="75" d="100"/>
          <a:sy n="75" d="100"/>
        </p:scale>
        <p:origin x="54" y="22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7EF5-45D0-8425-E7B29D0520C7}"/>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7EF5-45D0-8425-E7B29D0520C7}"/>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7EF5-45D0-8425-E7B29D0520C7}"/>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7EF5-45D0-8425-E7B29D0520C7}"/>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EF5-45D0-8425-E7B29D0520C7}"/>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D329-4038-9318-AACEE91A4680}"/>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D329-4038-9318-AACEE91A4680}"/>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D329-4038-9318-AACEE91A4680}"/>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D329-4038-9318-AACEE91A4680}"/>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329-4038-9318-AACEE91A4680}"/>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A686-4B0D-B628-D3EE6FBBE611}"/>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A686-4B0D-B628-D3EE6FBBE611}"/>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A686-4B0D-B628-D3EE6FBBE611}"/>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A686-4B0D-B628-D3EE6FBBE611}"/>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686-4B0D-B628-D3EE6FBBE611}"/>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614-48DD-84B8-DFCE9F0FACEE}"/>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614-48DD-84B8-DFCE9F0FACEE}"/>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614-48DD-84B8-DFCE9F0FACEE}"/>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614-48DD-84B8-DFCE9F0FACEE}"/>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614-48DD-84B8-DFCE9F0FACEE}"/>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977-4A29-827D-8F6BF0A791E2}"/>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977-4A29-827D-8F6BF0A791E2}"/>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977-4A29-827D-8F6BF0A791E2}"/>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977-4A29-827D-8F6BF0A791E2}"/>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977-4A29-827D-8F6BF0A791E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1/9/2023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Abstract Data Visualization – Stock Photo</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January 9,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5FF2-5460-44DD-9D0F-B210BBD470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E56AB9-1269-4AC5-BE31-E3AA17389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0A4E5-EFA1-4E41-85D2-47A795F3E1F5}"/>
              </a:ext>
            </a:extLst>
          </p:cNvPr>
          <p:cNvSpPr>
            <a:spLocks noGrp="1"/>
          </p:cNvSpPr>
          <p:nvPr>
            <p:ph type="dt" sz="half" idx="10"/>
          </p:nvPr>
        </p:nvSpPr>
        <p:spPr/>
        <p:txBody>
          <a:bodyPr/>
          <a:lstStyle/>
          <a:p>
            <a:fld id="{678A1B1F-B05B-4935-BC9F-EB193811D8BD}" type="datetimeFigureOut">
              <a:rPr lang="en-US" smtClean="0"/>
              <a:t>1/9/2023</a:t>
            </a:fld>
            <a:endParaRPr lang="en-US"/>
          </a:p>
        </p:txBody>
      </p:sp>
      <p:sp>
        <p:nvSpPr>
          <p:cNvPr id="5" name="Footer Placeholder 4">
            <a:extLst>
              <a:ext uri="{FF2B5EF4-FFF2-40B4-BE49-F238E27FC236}">
                <a16:creationId xmlns:a16="http://schemas.microsoft.com/office/drawing/2014/main" id="{74E69DD1-F8B3-40B1-B3C1-A1A715D8B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2CBB9-D9EB-4A38-A90C-21743A4183C1}"/>
              </a:ext>
            </a:extLst>
          </p:cNvPr>
          <p:cNvSpPr>
            <a:spLocks noGrp="1"/>
          </p:cNvSpPr>
          <p:nvPr>
            <p:ph type="sldNum" sz="quarter" idx="12"/>
          </p:nvPr>
        </p:nvSpPr>
        <p:spPr/>
        <p:txBody>
          <a:bodyPr/>
          <a:lstStyle/>
          <a:p>
            <a:fld id="{3FF02D3C-9FE6-418D-9CD8-CFDDF0A62B14}" type="slidenum">
              <a:rPr lang="en-US" smtClean="0"/>
              <a:t>‹#›</a:t>
            </a:fld>
            <a:endParaRPr lang="en-US"/>
          </a:p>
        </p:txBody>
      </p:sp>
    </p:spTree>
    <p:extLst>
      <p:ext uri="{BB962C8B-B14F-4D97-AF65-F5344CB8AC3E}">
        <p14:creationId xmlns:p14="http://schemas.microsoft.com/office/powerpoint/2010/main" val="71095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1/9/2023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cims.atlassian.net/wiki/spaces/HOME/pages/190513175/Official+copy+of+the+proposal+FY21-23"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cims.atlassian.net/wiki/spaces/HOME/pages/190447644/Project+Structur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2.sv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chart" Target="../charts/chart1.xml"/><Relationship Id="rId2" Type="http://schemas.openxmlformats.org/officeDocument/2006/relationships/image" Target="../media/image11.png"/><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svg"/><Relationship Id="rId18" Type="http://schemas.openxmlformats.org/officeDocument/2006/relationships/chart" Target="../charts/chart3.xml"/><Relationship Id="rId3" Type="http://schemas.openxmlformats.org/officeDocument/2006/relationships/image" Target="../media/image12.svg"/><Relationship Id="rId7" Type="http://schemas.openxmlformats.org/officeDocument/2006/relationships/image" Target="../media/image28.svg"/><Relationship Id="rId12" Type="http://schemas.openxmlformats.org/officeDocument/2006/relationships/image" Target="../media/image35.png"/><Relationship Id="rId17" Type="http://schemas.openxmlformats.org/officeDocument/2006/relationships/chart" Target="../charts/chart2.xml"/><Relationship Id="rId2" Type="http://schemas.openxmlformats.org/officeDocument/2006/relationships/image" Target="../media/image11.png"/><Relationship Id="rId16" Type="http://schemas.openxmlformats.org/officeDocument/2006/relationships/image" Target="../media/image34.svg"/><Relationship Id="rId20"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4.svg"/><Relationship Id="rId15" Type="http://schemas.openxmlformats.org/officeDocument/2006/relationships/image" Target="../media/image33.png"/><Relationship Id="rId10" Type="http://schemas.openxmlformats.org/officeDocument/2006/relationships/image" Target="../media/image31.png"/><Relationship Id="rId19" Type="http://schemas.openxmlformats.org/officeDocument/2006/relationships/chart" Target="../charts/chart4.xml"/><Relationship Id="rId4" Type="http://schemas.openxmlformats.org/officeDocument/2006/relationships/image" Target="../media/image23.png"/><Relationship Id="rId9" Type="http://schemas.openxmlformats.org/officeDocument/2006/relationships/image" Target="../media/image30.sv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svg"/><Relationship Id="rId10" Type="http://schemas.openxmlformats.org/officeDocument/2006/relationships/hyperlink" Target="https://jgcri.github.io/gcims_integration/index.html" TargetMode="External"/><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hyperlink" Target="https://jgcri.github.io/foresight"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cims.atlassian.net/wiki/spaces/HOME/pages/190513175/Official+copy+of+the+proposal+FY21-23"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GCIMS</a:t>
            </a:r>
            <a:br>
              <a:rPr lang="en-US" dirty="0"/>
            </a:br>
            <a:r>
              <a:rPr lang="en-US" dirty="0"/>
              <a:t>Integration</a:t>
            </a:r>
            <a:br>
              <a:rPr lang="en-US" dirty="0"/>
            </a:br>
            <a:r>
              <a:rPr lang="en-US" dirty="0"/>
              <a:t>Update</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Zarrar Khan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endParaRPr lang="en-US" dirty="0"/>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January 4, 2023</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Description in Proposal</a:t>
            </a:r>
          </a:p>
        </p:txBody>
      </p:sp>
      <p:sp>
        <p:nvSpPr>
          <p:cNvPr id="7" name="TextBox 6">
            <a:extLst>
              <a:ext uri="{FF2B5EF4-FFF2-40B4-BE49-F238E27FC236}">
                <a16:creationId xmlns:a16="http://schemas.microsoft.com/office/drawing/2014/main" id="{5E427637-A6DC-4BFC-97B9-8C3D296EEE1A}"/>
              </a:ext>
            </a:extLst>
          </p:cNvPr>
          <p:cNvSpPr txBox="1"/>
          <p:nvPr/>
        </p:nvSpPr>
        <p:spPr>
          <a:xfrm>
            <a:off x="985901" y="7762889"/>
            <a:ext cx="13730437" cy="369332"/>
          </a:xfrm>
          <a:prstGeom prst="rect">
            <a:avLst/>
          </a:prstGeom>
          <a:noFill/>
        </p:spPr>
        <p:txBody>
          <a:bodyPr wrap="square">
            <a:spAutoFit/>
          </a:bodyPr>
          <a:lstStyle/>
          <a:p>
            <a:r>
              <a:rPr lang="en-US" sz="1800" dirty="0">
                <a:hlinkClick r:id="rId2"/>
              </a:rPr>
              <a:t>https://gcims.atlassian.net/wiki/spaces/HOME/pages/190513175/Official+copy+of+the+proposal+FY21-23</a:t>
            </a:r>
            <a:r>
              <a:rPr lang="en-US" sz="1800" dirty="0"/>
              <a:t> </a:t>
            </a:r>
          </a:p>
        </p:txBody>
      </p:sp>
      <p:sp>
        <p:nvSpPr>
          <p:cNvPr id="8" name="TextBox 7">
            <a:extLst>
              <a:ext uri="{FF2B5EF4-FFF2-40B4-BE49-F238E27FC236}">
                <a16:creationId xmlns:a16="http://schemas.microsoft.com/office/drawing/2014/main" id="{C9FF490D-5BFC-4E29-A6D0-C15697C4C50E}"/>
              </a:ext>
            </a:extLst>
          </p:cNvPr>
          <p:cNvSpPr txBox="1"/>
          <p:nvPr/>
        </p:nvSpPr>
        <p:spPr>
          <a:xfrm>
            <a:off x="1176071" y="1884079"/>
            <a:ext cx="12654882" cy="5708054"/>
          </a:xfrm>
          <a:prstGeom prst="rect">
            <a:avLst/>
          </a:prstGeom>
          <a:noFill/>
        </p:spPr>
        <p:txBody>
          <a:bodyPr wrap="square">
            <a:spAutoFit/>
          </a:bodyPr>
          <a:lstStyle/>
          <a:p>
            <a:r>
              <a:rPr lang="en-US" sz="1600" dirty="0"/>
              <a:t>The experiments proposed in this SFA require </a:t>
            </a:r>
            <a:r>
              <a:rPr lang="en-US" sz="1600" dirty="0">
                <a:solidFill>
                  <a:srgbClr val="FF0000"/>
                </a:solidFill>
              </a:rPr>
              <a:t>linking influences, responses, and feedbacks</a:t>
            </a:r>
            <a:r>
              <a:rPr lang="en-US" sz="1600" dirty="0"/>
              <a:t>. In GCIMS, the representation of these processes occurs in different models. For example, Hector and </a:t>
            </a:r>
            <a:r>
              <a:rPr lang="en-US" sz="1600" dirty="0" err="1"/>
              <a:t>fldgen</a:t>
            </a:r>
            <a:r>
              <a:rPr lang="en-US" sz="1600" dirty="0"/>
              <a:t> model climate-related influences, while Persephone and Xanthos calculate the effect of changes in climate on land productivity and water availability, respectively. GCAM models the responses to influences. Representing environmental feedbacks can require spatial disaggregation of outputs from GCAM via Tethys (water) and Demeter (land) and/or links back to Hector. In the previous phase of the SFA, we developed a tool, Cassandra, to facilitate linking between GCIMS components. However, this tool has only been successfully tested using our climate emulators in combination with Xanthos.</a:t>
            </a:r>
          </a:p>
          <a:p>
            <a:endParaRPr lang="en-US" sz="1600" dirty="0"/>
          </a:p>
          <a:p>
            <a:r>
              <a:rPr lang="en-US" sz="1600" dirty="0"/>
              <a:t>To facilitate the coupling required in the experiments described above, we need two separate but related efforts. </a:t>
            </a:r>
          </a:p>
          <a:p>
            <a:pPr marL="342900" indent="-342900">
              <a:buFont typeface="Arial" panose="020B0604020202020204" pitchFamily="34" charset="0"/>
              <a:buChar char="•"/>
            </a:pPr>
            <a:r>
              <a:rPr lang="en-US" sz="1600" dirty="0"/>
              <a:t>First, Cassandra will need to be extended to facilitate a </a:t>
            </a:r>
            <a:r>
              <a:rPr lang="en-US" sz="1600" dirty="0">
                <a:solidFill>
                  <a:srgbClr val="FF0000"/>
                </a:solidFill>
              </a:rPr>
              <a:t>variety of coupling options</a:t>
            </a:r>
            <a:r>
              <a:rPr lang="en-US" sz="1600" dirty="0"/>
              <a:t>,  including </a:t>
            </a:r>
            <a:r>
              <a:rPr lang="en-US" sz="1600" dirty="0">
                <a:solidFill>
                  <a:srgbClr val="FF0000"/>
                </a:solidFill>
              </a:rPr>
              <a:t>time step by time step transfer of data </a:t>
            </a:r>
            <a:r>
              <a:rPr lang="en-US" sz="1600" dirty="0"/>
              <a:t>from multiple modeling components. We will implement each model and tool within Cassandra and ensure compatibility with Cassandra’s requirements as described in Task 4.1. We will establish a standard testing process for all required Cassandra couplings. </a:t>
            </a:r>
          </a:p>
          <a:p>
            <a:pPr marL="342900" indent="-342900">
              <a:buFont typeface="Arial" panose="020B0604020202020204" pitchFamily="34" charset="0"/>
              <a:buChar char="•"/>
            </a:pPr>
            <a:r>
              <a:rPr lang="en-US" sz="1600" dirty="0"/>
              <a:t>Second, GCAM will need to be updated to facilitate coupling with other GCIMS components. Most of the models in GCIMS were developed in high-level languages such as R or Python. However, GCAM is written in C++. We will use frameworks, including `</a:t>
            </a:r>
            <a:r>
              <a:rPr lang="en-US" sz="1600" dirty="0" err="1"/>
              <a:t>Rcpp</a:t>
            </a:r>
            <a:r>
              <a:rPr lang="en-US" sz="1600" dirty="0"/>
              <a:t>` and `</a:t>
            </a:r>
            <a:r>
              <a:rPr lang="en-US" sz="1600" dirty="0" err="1"/>
              <a:t>Boost.python</a:t>
            </a:r>
            <a:r>
              <a:rPr lang="en-US" sz="1600" dirty="0"/>
              <a:t>`, to make the C++ code available directly from R and Python, respectively. In addition, we will provide an API for the other GCIMS components to update GCAM parameters or retrieve results throughout the model simulation period. In the previous phase of the SFA, we developed a generic API called GCAM-Fusion. Given GCAM’s object-oriented, hierarchical, and dynamically configured design, GCAM-Fusion is implemented as a query-based system. Thus, for users to update “power plant costs” or retrieve “land allocation,”  for example, they must know how to develop the specific query to access that information. This requires users to know where that data exists in GCAM, and as GCAM is further developed those queries may change. We will fill out a library of common queries that users can readily pick from and which we will maintain over time. As a result of this task, GCAM will be accessible from R and Python to couple to other models or for interactive use, and users will have a readily available set of predefined queries to get data in and out of GCAM. (GCAM-wrapper)</a:t>
            </a:r>
          </a:p>
        </p:txBody>
      </p:sp>
    </p:spTree>
    <p:extLst>
      <p:ext uri="{BB962C8B-B14F-4D97-AF65-F5344CB8AC3E}">
        <p14:creationId xmlns:p14="http://schemas.microsoft.com/office/powerpoint/2010/main" val="2752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GCIMS Integration in overall framework</a:t>
            </a:r>
          </a:p>
        </p:txBody>
      </p:sp>
      <p:pic>
        <p:nvPicPr>
          <p:cNvPr id="9" name="Picture 8" descr="Calendar&#10;&#10;Description automatically generated">
            <a:extLst>
              <a:ext uri="{FF2B5EF4-FFF2-40B4-BE49-F238E27FC236}">
                <a16:creationId xmlns:a16="http://schemas.microsoft.com/office/drawing/2014/main" id="{5D6A38F7-A38D-4503-999D-3715EE789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620" y="1477344"/>
            <a:ext cx="8767928" cy="6262804"/>
          </a:xfrm>
          <a:prstGeom prst="rect">
            <a:avLst/>
          </a:prstGeom>
        </p:spPr>
      </p:pic>
      <p:sp>
        <p:nvSpPr>
          <p:cNvPr id="10" name="TextBox 9">
            <a:extLst>
              <a:ext uri="{FF2B5EF4-FFF2-40B4-BE49-F238E27FC236}">
                <a16:creationId xmlns:a16="http://schemas.microsoft.com/office/drawing/2014/main" id="{EFD0CEBF-B5D0-4002-91BC-724FE61CE3BA}"/>
              </a:ext>
            </a:extLst>
          </p:cNvPr>
          <p:cNvSpPr txBox="1"/>
          <p:nvPr/>
        </p:nvSpPr>
        <p:spPr>
          <a:xfrm>
            <a:off x="1023963" y="7772262"/>
            <a:ext cx="11949764" cy="350865"/>
          </a:xfrm>
          <a:prstGeom prst="rect">
            <a:avLst/>
          </a:prstGeom>
          <a:noFill/>
        </p:spPr>
        <p:txBody>
          <a:bodyPr wrap="square">
            <a:spAutoFit/>
          </a:bodyPr>
          <a:lstStyle/>
          <a:p>
            <a:r>
              <a:rPr lang="en-US" sz="1680" dirty="0">
                <a:hlinkClick r:id="rId3"/>
              </a:rPr>
              <a:t>https://gcims.atlassian.net/wiki/spaces/HOME/pages/190447644/Project+Structure</a:t>
            </a:r>
            <a:r>
              <a:rPr lang="en-US" sz="1680" dirty="0"/>
              <a:t> </a:t>
            </a:r>
          </a:p>
        </p:txBody>
      </p:sp>
      <p:sp>
        <p:nvSpPr>
          <p:cNvPr id="11" name="Rectangle 10">
            <a:extLst>
              <a:ext uri="{FF2B5EF4-FFF2-40B4-BE49-F238E27FC236}">
                <a16:creationId xmlns:a16="http://schemas.microsoft.com/office/drawing/2014/main" id="{B70EC2C8-E057-436C-8394-212E8CFC43FC}"/>
              </a:ext>
            </a:extLst>
          </p:cNvPr>
          <p:cNvSpPr/>
          <p:nvPr/>
        </p:nvSpPr>
        <p:spPr>
          <a:xfrm>
            <a:off x="5728970" y="5845697"/>
            <a:ext cx="2099875" cy="784457"/>
          </a:xfrm>
          <a:prstGeom prst="rect">
            <a:avLst/>
          </a:prstGeom>
          <a:noFill/>
          <a:ln w="635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Tree>
    <p:extLst>
      <p:ext uri="{BB962C8B-B14F-4D97-AF65-F5344CB8AC3E}">
        <p14:creationId xmlns:p14="http://schemas.microsoft.com/office/powerpoint/2010/main" val="11048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Motivation</a:t>
            </a:r>
          </a:p>
        </p:txBody>
      </p:sp>
      <p:sp>
        <p:nvSpPr>
          <p:cNvPr id="6" name="Content Placeholder 2">
            <a:extLst>
              <a:ext uri="{FF2B5EF4-FFF2-40B4-BE49-F238E27FC236}">
                <a16:creationId xmlns:a16="http://schemas.microsoft.com/office/drawing/2014/main" id="{CAE027CE-247E-472C-A766-AADD36E47A2D}"/>
              </a:ext>
            </a:extLst>
          </p:cNvPr>
          <p:cNvSpPr txBox="1">
            <a:spLocks/>
          </p:cNvSpPr>
          <p:nvPr/>
        </p:nvSpPr>
        <p:spPr>
          <a:xfrm>
            <a:off x="1417638" y="1709738"/>
            <a:ext cx="13212762" cy="6269037"/>
          </a:xfrm>
        </p:spPr>
        <p:txBody>
          <a:bodyPr>
            <a:normAutofit fontScale="70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a:solidFill>
                  <a:srgbClr val="FF0000"/>
                </a:solidFill>
              </a:rPr>
              <a:t>Selective Interoperability: </a:t>
            </a:r>
            <a:r>
              <a:rPr lang="en-US"/>
              <a:t>Coordinate efforts to push our models into selective interoperability (not an über model, but more of a choose your own adventure) on demand for research needs</a:t>
            </a:r>
          </a:p>
          <a:p>
            <a:r>
              <a:rPr lang="en-US" b="1">
                <a:solidFill>
                  <a:srgbClr val="FF0000"/>
                </a:solidFill>
              </a:rPr>
              <a:t>gcamwrapper: </a:t>
            </a:r>
            <a:r>
              <a:rPr lang="en-US"/>
              <a:t>Getting gcamwrapper production ready as it will be the hub to interact with GCAM</a:t>
            </a:r>
          </a:p>
          <a:p>
            <a:r>
              <a:rPr lang="en-US" b="1">
                <a:solidFill>
                  <a:srgbClr val="FF0000"/>
                </a:solidFill>
              </a:rPr>
              <a:t>Expand component library: </a:t>
            </a:r>
            <a:r>
              <a:rPr lang="en-US"/>
              <a:t>Expand the current component library to be more granular (this transitions our workflows into reusable, bite sized pieces that can be shared and promote robust test suites can be built for centrally) – Actively find and avoid Redundancy.</a:t>
            </a:r>
          </a:p>
          <a:p>
            <a:r>
              <a:rPr lang="en-US" b="1">
                <a:solidFill>
                  <a:srgbClr val="FF0000"/>
                </a:solidFill>
              </a:rPr>
              <a:t>Fluid multi-model integration: </a:t>
            </a:r>
            <a:r>
              <a:rPr lang="en-US"/>
              <a:t>Highly coordinated, highly automated, high communication, integration across the board for all of our modeling components (hector, xanthos, GCAM, demeter, etc.)</a:t>
            </a:r>
          </a:p>
          <a:p>
            <a:r>
              <a:rPr lang="en-US" b="1">
                <a:solidFill>
                  <a:srgbClr val="FF0000"/>
                </a:solidFill>
              </a:rPr>
              <a:t>Redeployable/Scalable Space: </a:t>
            </a:r>
            <a:r>
              <a:rPr lang="en-US"/>
              <a:t>Moving our integration into redeployable and scalable space so we can push our experiments to cloud compute platforms if need be</a:t>
            </a:r>
          </a:p>
          <a:p>
            <a:r>
              <a:rPr lang="en-US" b="1">
                <a:solidFill>
                  <a:srgbClr val="FF0000"/>
                </a:solidFill>
              </a:rPr>
              <a:t>Education/Useability/Transparency: </a:t>
            </a:r>
            <a:r>
              <a:rPr lang="en-US"/>
              <a:t>Empower people to use our tools and extract insights that matter</a:t>
            </a:r>
          </a:p>
          <a:p>
            <a:r>
              <a:rPr lang="en-US" b="1">
                <a:solidFill>
                  <a:srgbClr val="FF0000"/>
                </a:solidFill>
              </a:rPr>
              <a:t>Pilot-tests/Indicators: </a:t>
            </a:r>
            <a:r>
              <a:rPr lang="en-US"/>
              <a:t>Working with other experiments to identify key metrics and indicators that are meaningful and get buy-in using small pilot projects to demonstrate capabilities</a:t>
            </a:r>
            <a:endParaRPr lang="en-US" dirty="0"/>
          </a:p>
        </p:txBody>
      </p:sp>
    </p:spTree>
    <p:extLst>
      <p:ext uri="{BB962C8B-B14F-4D97-AF65-F5344CB8AC3E}">
        <p14:creationId xmlns:p14="http://schemas.microsoft.com/office/powerpoint/2010/main" val="28451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Plan</a:t>
            </a:r>
          </a:p>
        </p:txBody>
      </p:sp>
      <p:sp>
        <p:nvSpPr>
          <p:cNvPr id="5" name="Content Placeholder 2">
            <a:extLst>
              <a:ext uri="{FF2B5EF4-FFF2-40B4-BE49-F238E27FC236}">
                <a16:creationId xmlns:a16="http://schemas.microsoft.com/office/drawing/2014/main" id="{8A62CF06-3D96-4654-B941-0DEA1A4E0185}"/>
              </a:ext>
            </a:extLst>
          </p:cNvPr>
          <p:cNvSpPr txBox="1">
            <a:spLocks/>
          </p:cNvSpPr>
          <p:nvPr/>
        </p:nvSpPr>
        <p:spPr>
          <a:xfrm>
            <a:off x="1600200" y="2298700"/>
            <a:ext cx="12617450" cy="5735638"/>
          </a:xfr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640" b="1">
                <a:solidFill>
                  <a:srgbClr val="FF0000"/>
                </a:solidFill>
              </a:rPr>
              <a:t>Software Map: </a:t>
            </a:r>
            <a:r>
              <a:rPr lang="en-US" sz="2640"/>
              <a:t>Track models and packages and interconnections</a:t>
            </a:r>
          </a:p>
          <a:p>
            <a:r>
              <a:rPr lang="en-US" sz="2640" b="1">
                <a:solidFill>
                  <a:srgbClr val="FF0000"/>
                </a:solidFill>
              </a:rPr>
              <a:t>Standards: </a:t>
            </a:r>
            <a:r>
              <a:rPr lang="en-US" sz="2640"/>
              <a:t>Optimize efficient storage and I/O, pypackageutils, rpackageutils</a:t>
            </a:r>
          </a:p>
          <a:p>
            <a:r>
              <a:rPr lang="en-US" sz="2640" b="1">
                <a:solidFill>
                  <a:srgbClr val="FF0000"/>
                </a:solidFill>
              </a:rPr>
              <a:t>Workflows: </a:t>
            </a:r>
            <a:r>
              <a:rPr lang="en-US" sz="2640"/>
              <a:t>Containerization Orchestration, Robustness, Scalability, CI/CD</a:t>
            </a:r>
          </a:p>
          <a:p>
            <a:r>
              <a:rPr lang="en-US" sz="2640" b="1">
                <a:solidFill>
                  <a:srgbClr val="FF0000"/>
                </a:solidFill>
              </a:rPr>
              <a:t>Feedbacks Architecture: </a:t>
            </a:r>
            <a:r>
              <a:rPr lang="en-US" sz="2640"/>
              <a:t>gcamwrapper, gcimswrapper</a:t>
            </a:r>
          </a:p>
          <a:p>
            <a:r>
              <a:rPr lang="en-US" sz="2640" b="1">
                <a:solidFill>
                  <a:srgbClr val="FF0000"/>
                </a:solidFill>
              </a:rPr>
              <a:t>Data Management: </a:t>
            </a:r>
            <a:r>
              <a:rPr lang="en-US" sz="2640"/>
              <a:t>Central, traceable, provenance, QC/QA’d integrated with CI/CD</a:t>
            </a:r>
          </a:p>
          <a:p>
            <a:r>
              <a:rPr lang="en-US" sz="2640" b="1">
                <a:solidFill>
                  <a:srgbClr val="FF0000"/>
                </a:solidFill>
              </a:rPr>
              <a:t>Visual Anlaytics: </a:t>
            </a:r>
            <a:r>
              <a:rPr lang="en-US" sz="2640"/>
              <a:t>Share, Track, Diagnose, Indicators, Impact Metrics</a:t>
            </a:r>
            <a:endParaRPr lang="en-US" sz="2640" dirty="0"/>
          </a:p>
        </p:txBody>
      </p:sp>
    </p:spTree>
    <p:extLst>
      <p:ext uri="{BB962C8B-B14F-4D97-AF65-F5344CB8AC3E}">
        <p14:creationId xmlns:p14="http://schemas.microsoft.com/office/powerpoint/2010/main" val="41210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8" name="Rectangle: Rounded Corners 7">
            <a:extLst>
              <a:ext uri="{FF2B5EF4-FFF2-40B4-BE49-F238E27FC236}">
                <a16:creationId xmlns:a16="http://schemas.microsoft.com/office/drawing/2014/main" id="{254761D1-7BD6-4E60-89CB-ABE49E0A03CA}"/>
              </a:ext>
            </a:extLst>
          </p:cNvPr>
          <p:cNvSpPr/>
          <p:nvPr/>
        </p:nvSpPr>
        <p:spPr>
          <a:xfrm>
            <a:off x="2107163" y="177411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4D7C732-509F-4538-8C80-FA36F59148B6}"/>
              </a:ext>
            </a:extLst>
          </p:cNvPr>
          <p:cNvGrpSpPr/>
          <p:nvPr/>
        </p:nvGrpSpPr>
        <p:grpSpPr>
          <a:xfrm>
            <a:off x="6338596" y="3169036"/>
            <a:ext cx="7058608" cy="4530011"/>
            <a:chOff x="3937518" y="1380930"/>
            <a:chExt cx="7707086" cy="4949889"/>
          </a:xfrm>
        </p:grpSpPr>
        <p:sp>
          <p:nvSpPr>
            <p:cNvPr id="10" name="Rectangle: Rounded Corners 9">
              <a:extLst>
                <a:ext uri="{FF2B5EF4-FFF2-40B4-BE49-F238E27FC236}">
                  <a16:creationId xmlns:a16="http://schemas.microsoft.com/office/drawing/2014/main" id="{422AA18E-F3EA-4770-8E8A-22D951023C52}"/>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3459868-D147-4038-A8A5-66653012F72A}"/>
                </a:ext>
              </a:extLst>
            </p:cNvPr>
            <p:cNvPicPr>
              <a:picLocks noChangeAspect="1"/>
            </p:cNvPicPr>
            <p:nvPr/>
          </p:nvPicPr>
          <p:blipFill>
            <a:blip r:embed="rId4"/>
            <a:stretch>
              <a:fillRect/>
            </a:stretch>
          </p:blipFill>
          <p:spPr>
            <a:xfrm>
              <a:off x="4048483" y="1488233"/>
              <a:ext cx="7563464" cy="4775418"/>
            </a:xfrm>
            <a:prstGeom prst="rect">
              <a:avLst/>
            </a:prstGeom>
          </p:spPr>
        </p:pic>
      </p:grpSp>
      <p:sp>
        <p:nvSpPr>
          <p:cNvPr id="12" name="TextBox 11">
            <a:extLst>
              <a:ext uri="{FF2B5EF4-FFF2-40B4-BE49-F238E27FC236}">
                <a16:creationId xmlns:a16="http://schemas.microsoft.com/office/drawing/2014/main" id="{D438321B-F689-4A90-AF5E-E3DAA49B2E5D}"/>
              </a:ext>
            </a:extLst>
          </p:cNvPr>
          <p:cNvSpPr txBox="1"/>
          <p:nvPr/>
        </p:nvSpPr>
        <p:spPr>
          <a:xfrm>
            <a:off x="2177143" y="183942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cxnSp>
        <p:nvCxnSpPr>
          <p:cNvPr id="13" name="Straight Connector 12">
            <a:extLst>
              <a:ext uri="{FF2B5EF4-FFF2-40B4-BE49-F238E27FC236}">
                <a16:creationId xmlns:a16="http://schemas.microsoft.com/office/drawing/2014/main" id="{DBE2B461-E37B-4F12-AAB8-E123493AB4E4}"/>
              </a:ext>
            </a:extLst>
          </p:cNvPr>
          <p:cNvCxnSpPr/>
          <p:nvPr/>
        </p:nvCxnSpPr>
        <p:spPr>
          <a:xfrm>
            <a:off x="2177143" y="2268632"/>
            <a:ext cx="11290041" cy="0"/>
          </a:xfrm>
          <a:prstGeom prst="line">
            <a:avLst/>
          </a:prstGeom>
          <a:noFill/>
          <a:ln w="6350" cap="flat" cmpd="sng" algn="ctr">
            <a:solidFill>
              <a:srgbClr val="FFC000">
                <a:lumMod val="75000"/>
              </a:srgbClr>
            </a:solidFill>
            <a:prstDash val="solid"/>
            <a:miter lim="800000"/>
          </a:ln>
          <a:effectLst/>
        </p:spPr>
      </p:cxnSp>
      <p:sp>
        <p:nvSpPr>
          <p:cNvPr id="14" name="Rectangle: Rounded Corners 13">
            <a:extLst>
              <a:ext uri="{FF2B5EF4-FFF2-40B4-BE49-F238E27FC236}">
                <a16:creationId xmlns:a16="http://schemas.microsoft.com/office/drawing/2014/main" id="{364EF4E4-96E3-4824-8CAB-A6A2CB79759A}"/>
              </a:ext>
            </a:extLst>
          </p:cNvPr>
          <p:cNvSpPr/>
          <p:nvPr/>
        </p:nvSpPr>
        <p:spPr>
          <a:xfrm>
            <a:off x="2107163" y="183867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Multi</a:t>
            </a:r>
          </a:p>
        </p:txBody>
      </p:sp>
      <p:pic>
        <p:nvPicPr>
          <p:cNvPr id="15" name="Graphic 14" descr="Question Mark with solid fill">
            <a:extLst>
              <a:ext uri="{FF2B5EF4-FFF2-40B4-BE49-F238E27FC236}">
                <a16:creationId xmlns:a16="http://schemas.microsoft.com/office/drawing/2014/main" id="{5FB5EF64-FFAD-4142-802D-29B8FEA5A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8389" y="1854607"/>
            <a:ext cx="318795" cy="318795"/>
          </a:xfrm>
          <a:prstGeom prst="rect">
            <a:avLst/>
          </a:prstGeom>
        </p:spPr>
      </p:pic>
      <p:sp>
        <p:nvSpPr>
          <p:cNvPr id="16" name="Rectangle: Rounded Corners 15">
            <a:extLst>
              <a:ext uri="{FF2B5EF4-FFF2-40B4-BE49-F238E27FC236}">
                <a16:creationId xmlns:a16="http://schemas.microsoft.com/office/drawing/2014/main" id="{4C1C95F8-4292-45C1-B421-D47B8ED46BA8}"/>
              </a:ext>
            </a:extLst>
          </p:cNvPr>
          <p:cNvSpPr/>
          <p:nvPr/>
        </p:nvSpPr>
        <p:spPr>
          <a:xfrm>
            <a:off x="2299995" y="3169037"/>
            <a:ext cx="3740021" cy="2243240"/>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ACFB4FC3-19D6-4B1F-999E-8A065C22B3BD}"/>
              </a:ext>
            </a:extLst>
          </p:cNvPr>
          <p:cNvSpPr/>
          <p:nvPr/>
        </p:nvSpPr>
        <p:spPr>
          <a:xfrm>
            <a:off x="2299994" y="5622216"/>
            <a:ext cx="3740021" cy="2076832"/>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Dark Theme Support | Charts4PHP - Free PHP Chart &amp; Graph">
            <a:extLst>
              <a:ext uri="{FF2B5EF4-FFF2-40B4-BE49-F238E27FC236}">
                <a16:creationId xmlns:a16="http://schemas.microsoft.com/office/drawing/2014/main" id="{D60422BD-9976-461B-BAF2-5CBD34CC8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885"/>
          <a:stretch/>
        </p:blipFill>
        <p:spPr bwMode="auto">
          <a:xfrm>
            <a:off x="2329906" y="3229685"/>
            <a:ext cx="3669332"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ootstrap Admin Templates with Dark Dashboard - Ekan Admin">
            <a:extLst>
              <a:ext uri="{FF2B5EF4-FFF2-40B4-BE49-F238E27FC236}">
                <a16:creationId xmlns:a16="http://schemas.microsoft.com/office/drawing/2014/main" id="{3C271C73-9F04-4E5C-81DD-2520B80CFB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668" t="42585" r="3540" b="29796"/>
          <a:stretch/>
        </p:blipFill>
        <p:spPr bwMode="auto">
          <a:xfrm rot="5400000">
            <a:off x="3189935" y="4828277"/>
            <a:ext cx="1949273" cy="366933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Single gear with solid fill">
            <a:extLst>
              <a:ext uri="{FF2B5EF4-FFF2-40B4-BE49-F238E27FC236}">
                <a16:creationId xmlns:a16="http://schemas.microsoft.com/office/drawing/2014/main" id="{98A15FA4-735F-4861-A37F-CF1DFBA2B3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23323" y="1811556"/>
            <a:ext cx="425066" cy="425066"/>
          </a:xfrm>
          <a:prstGeom prst="rect">
            <a:avLst/>
          </a:prstGeom>
        </p:spPr>
      </p:pic>
      <p:pic>
        <p:nvPicPr>
          <p:cNvPr id="21" name="Graphic 20" descr="Download from cloud with solid fill">
            <a:extLst>
              <a:ext uri="{FF2B5EF4-FFF2-40B4-BE49-F238E27FC236}">
                <a16:creationId xmlns:a16="http://schemas.microsoft.com/office/drawing/2014/main" id="{C7B6C125-D513-49C0-A972-D436FFAAC9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60688" y="1838671"/>
            <a:ext cx="350668" cy="350668"/>
          </a:xfrm>
          <a:prstGeom prst="rect">
            <a:avLst/>
          </a:prstGeom>
        </p:spPr>
      </p:pic>
      <p:grpSp>
        <p:nvGrpSpPr>
          <p:cNvPr id="22" name="Group 21">
            <a:extLst>
              <a:ext uri="{FF2B5EF4-FFF2-40B4-BE49-F238E27FC236}">
                <a16:creationId xmlns:a16="http://schemas.microsoft.com/office/drawing/2014/main" id="{A510BF7D-3F88-4CDE-8B94-59FB21EE800A}"/>
              </a:ext>
            </a:extLst>
          </p:cNvPr>
          <p:cNvGrpSpPr/>
          <p:nvPr/>
        </p:nvGrpSpPr>
        <p:grpSpPr>
          <a:xfrm>
            <a:off x="5424226" y="2410997"/>
            <a:ext cx="5154873" cy="629685"/>
            <a:chOff x="2184063" y="1033324"/>
            <a:chExt cx="5154873" cy="629685"/>
          </a:xfrm>
        </p:grpSpPr>
        <p:sp>
          <p:nvSpPr>
            <p:cNvPr id="23" name="Rectangle: Rounded Corners 22">
              <a:extLst>
                <a:ext uri="{FF2B5EF4-FFF2-40B4-BE49-F238E27FC236}">
                  <a16:creationId xmlns:a16="http://schemas.microsoft.com/office/drawing/2014/main" id="{D49D3579-DFE5-434A-9EA1-A0BABD0DBC6A}"/>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B9924F58-63DC-4350-ACB2-8E866B77FB6A}"/>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25" name="Graphic 24" descr="Play with solid fill">
              <a:extLst>
                <a:ext uri="{FF2B5EF4-FFF2-40B4-BE49-F238E27FC236}">
                  <a16:creationId xmlns:a16="http://schemas.microsoft.com/office/drawing/2014/main" id="{94A728A3-8EC6-4430-A0DB-9C3E933B5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376822"/>
              <a:ext cx="184224" cy="204879"/>
            </a:xfrm>
            <a:prstGeom prst="rect">
              <a:avLst/>
            </a:prstGeom>
          </p:spPr>
        </p:pic>
        <p:sp>
          <p:nvSpPr>
            <p:cNvPr id="26" name="Rectangle: Rounded Corners 25">
              <a:extLst>
                <a:ext uri="{FF2B5EF4-FFF2-40B4-BE49-F238E27FC236}">
                  <a16:creationId xmlns:a16="http://schemas.microsoft.com/office/drawing/2014/main" id="{FA5031ED-3446-4601-ACA6-3E7F982955D1}"/>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27" name="Graphic 26" descr="Play with solid fill">
              <a:extLst>
                <a:ext uri="{FF2B5EF4-FFF2-40B4-BE49-F238E27FC236}">
                  <a16:creationId xmlns:a16="http://schemas.microsoft.com/office/drawing/2014/main" id="{AB9E068E-5040-4BBA-936D-341B734C2C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114735"/>
              <a:ext cx="184224" cy="204879"/>
            </a:xfrm>
            <a:prstGeom prst="rect">
              <a:avLst/>
            </a:prstGeom>
          </p:spPr>
        </p:pic>
      </p:grpSp>
      <p:grpSp>
        <p:nvGrpSpPr>
          <p:cNvPr id="28" name="Group 27">
            <a:extLst>
              <a:ext uri="{FF2B5EF4-FFF2-40B4-BE49-F238E27FC236}">
                <a16:creationId xmlns:a16="http://schemas.microsoft.com/office/drawing/2014/main" id="{F5811DD1-A1B1-4508-A22C-F70D49A84B21}"/>
              </a:ext>
            </a:extLst>
          </p:cNvPr>
          <p:cNvGrpSpPr/>
          <p:nvPr/>
        </p:nvGrpSpPr>
        <p:grpSpPr>
          <a:xfrm>
            <a:off x="8069671" y="2466833"/>
            <a:ext cx="2370724" cy="477546"/>
            <a:chOff x="4966686" y="1089063"/>
            <a:chExt cx="2370724" cy="477546"/>
          </a:xfrm>
        </p:grpSpPr>
        <p:pic>
          <p:nvPicPr>
            <p:cNvPr id="29" name="Graphic 28" descr="Play with solid fill">
              <a:extLst>
                <a:ext uri="{FF2B5EF4-FFF2-40B4-BE49-F238E27FC236}">
                  <a16:creationId xmlns:a16="http://schemas.microsoft.com/office/drawing/2014/main" id="{83C81CDF-6146-42D3-B318-E8E331E558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42859" y="1372057"/>
              <a:ext cx="184224" cy="204879"/>
            </a:xfrm>
            <a:prstGeom prst="rect">
              <a:avLst/>
            </a:prstGeom>
          </p:spPr>
        </p:pic>
        <p:sp>
          <p:nvSpPr>
            <p:cNvPr id="30" name="Rectangle: Rounded Corners 29">
              <a:extLst>
                <a:ext uri="{FF2B5EF4-FFF2-40B4-BE49-F238E27FC236}">
                  <a16:creationId xmlns:a16="http://schemas.microsoft.com/office/drawing/2014/main" id="{ECFF33D7-8919-46F0-9566-5CEDB07BB83C}"/>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31" name="Graphic 30" descr="Play with solid fill">
              <a:extLst>
                <a:ext uri="{FF2B5EF4-FFF2-40B4-BE49-F238E27FC236}">
                  <a16:creationId xmlns:a16="http://schemas.microsoft.com/office/drawing/2014/main" id="{0F3F9B08-F19D-44DA-85AD-787CEDC65C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36351" y="1118571"/>
              <a:ext cx="184224" cy="204879"/>
            </a:xfrm>
            <a:prstGeom prst="rect">
              <a:avLst/>
            </a:prstGeom>
          </p:spPr>
        </p:pic>
      </p:grpSp>
      <p:grpSp>
        <p:nvGrpSpPr>
          <p:cNvPr id="32" name="Group 31">
            <a:extLst>
              <a:ext uri="{FF2B5EF4-FFF2-40B4-BE49-F238E27FC236}">
                <a16:creationId xmlns:a16="http://schemas.microsoft.com/office/drawing/2014/main" id="{A5A6EB47-BFB1-44CF-8228-95F0E61735F2}"/>
              </a:ext>
            </a:extLst>
          </p:cNvPr>
          <p:cNvGrpSpPr/>
          <p:nvPr/>
        </p:nvGrpSpPr>
        <p:grpSpPr>
          <a:xfrm>
            <a:off x="11299418" y="2403992"/>
            <a:ext cx="2097786" cy="629685"/>
            <a:chOff x="4730748" y="1029151"/>
            <a:chExt cx="2097786" cy="629685"/>
          </a:xfrm>
        </p:grpSpPr>
        <p:sp>
          <p:nvSpPr>
            <p:cNvPr id="33" name="Rectangle: Rounded Corners 32">
              <a:extLst>
                <a:ext uri="{FF2B5EF4-FFF2-40B4-BE49-F238E27FC236}">
                  <a16:creationId xmlns:a16="http://schemas.microsoft.com/office/drawing/2014/main" id="{F34FD65A-DD98-4D15-B111-B45A6B467B72}"/>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232CCB22-BCBD-4426-B660-9B691C4C2922}"/>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35" name="Graphic 34" descr="Play with solid fill">
              <a:extLst>
                <a:ext uri="{FF2B5EF4-FFF2-40B4-BE49-F238E27FC236}">
                  <a16:creationId xmlns:a16="http://schemas.microsoft.com/office/drawing/2014/main" id="{239FA2E7-857E-400D-BF8B-9E1D4AF5E4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54426" y="1372057"/>
              <a:ext cx="184224" cy="204879"/>
            </a:xfrm>
            <a:prstGeom prst="rect">
              <a:avLst/>
            </a:prstGeom>
          </p:spPr>
        </p:pic>
        <p:sp>
          <p:nvSpPr>
            <p:cNvPr id="36" name="Rectangle: Rounded Corners 35">
              <a:extLst>
                <a:ext uri="{FF2B5EF4-FFF2-40B4-BE49-F238E27FC236}">
                  <a16:creationId xmlns:a16="http://schemas.microsoft.com/office/drawing/2014/main" id="{D5C3B657-267B-4D8C-8FFC-7AB5BBBD150A}"/>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37" name="Graphic 36" descr="Play with solid fill">
              <a:extLst>
                <a:ext uri="{FF2B5EF4-FFF2-40B4-BE49-F238E27FC236}">
                  <a16:creationId xmlns:a16="http://schemas.microsoft.com/office/drawing/2014/main" id="{F6061BFE-1E3C-4890-83D9-EB5F106BF5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47918" y="1118571"/>
              <a:ext cx="184224" cy="204879"/>
            </a:xfrm>
            <a:prstGeom prst="rect">
              <a:avLst/>
            </a:prstGeom>
          </p:spPr>
        </p:pic>
      </p:grpSp>
      <p:grpSp>
        <p:nvGrpSpPr>
          <p:cNvPr id="38" name="Group 37">
            <a:extLst>
              <a:ext uri="{FF2B5EF4-FFF2-40B4-BE49-F238E27FC236}">
                <a16:creationId xmlns:a16="http://schemas.microsoft.com/office/drawing/2014/main" id="{FC0C8D86-3735-46D4-8EBF-37E746D998EE}"/>
              </a:ext>
            </a:extLst>
          </p:cNvPr>
          <p:cNvGrpSpPr/>
          <p:nvPr/>
        </p:nvGrpSpPr>
        <p:grpSpPr>
          <a:xfrm>
            <a:off x="2299994" y="2403992"/>
            <a:ext cx="2399005" cy="629685"/>
            <a:chOff x="4730748" y="1029151"/>
            <a:chExt cx="2399005" cy="629685"/>
          </a:xfrm>
        </p:grpSpPr>
        <p:sp>
          <p:nvSpPr>
            <p:cNvPr id="39" name="Rectangle: Rounded Corners 38">
              <a:extLst>
                <a:ext uri="{FF2B5EF4-FFF2-40B4-BE49-F238E27FC236}">
                  <a16:creationId xmlns:a16="http://schemas.microsoft.com/office/drawing/2014/main" id="{B224758C-5A85-4B1D-BD7D-F2B3996EADB1}"/>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10D674E8-3667-4981-8E8C-5700D44081E8}"/>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Parameter: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Water Demands </a:t>
              </a:r>
            </a:p>
          </p:txBody>
        </p:sp>
        <p:pic>
          <p:nvPicPr>
            <p:cNvPr id="41" name="Graphic 40" descr="Play with solid fill">
              <a:extLst>
                <a:ext uri="{FF2B5EF4-FFF2-40B4-BE49-F238E27FC236}">
                  <a16:creationId xmlns:a16="http://schemas.microsoft.com/office/drawing/2014/main" id="{ECC25CA3-95A8-4F29-B26D-0657843228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7693" y="1372057"/>
              <a:ext cx="184224" cy="204879"/>
            </a:xfrm>
            <a:prstGeom prst="rect">
              <a:avLst/>
            </a:prstGeom>
          </p:spPr>
        </p:pic>
        <p:sp>
          <p:nvSpPr>
            <p:cNvPr id="42" name="Rectangle: Rounded Corners 41">
              <a:extLst>
                <a:ext uri="{FF2B5EF4-FFF2-40B4-BE49-F238E27FC236}">
                  <a16:creationId xmlns:a16="http://schemas.microsoft.com/office/drawing/2014/main" id="{C635282C-F869-48AF-BC02-C1880C4D87BB}"/>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43" name="Graphic 42" descr="Play with solid fill">
              <a:extLst>
                <a:ext uri="{FF2B5EF4-FFF2-40B4-BE49-F238E27FC236}">
                  <a16:creationId xmlns:a16="http://schemas.microsoft.com/office/drawing/2014/main" id="{65F79A06-EF7A-4521-AF69-A2E3A6ABD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1185" y="1118571"/>
              <a:ext cx="184224" cy="204879"/>
            </a:xfrm>
            <a:prstGeom prst="rect">
              <a:avLst/>
            </a:prstGeom>
          </p:spPr>
        </p:pic>
      </p:grpSp>
      <p:sp>
        <p:nvSpPr>
          <p:cNvPr id="44" name="Freeform: Shape 43">
            <a:extLst>
              <a:ext uri="{FF2B5EF4-FFF2-40B4-BE49-F238E27FC236}">
                <a16:creationId xmlns:a16="http://schemas.microsoft.com/office/drawing/2014/main" id="{F3BBA1C9-AA0D-4F55-B1D2-66D546E39272}"/>
              </a:ext>
            </a:extLst>
          </p:cNvPr>
          <p:cNvSpPr/>
          <p:nvPr/>
        </p:nvSpPr>
        <p:spPr>
          <a:xfrm>
            <a:off x="7882467" y="4708328"/>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Graphic 44" descr="Cursor with solid fill">
            <a:extLst>
              <a:ext uri="{FF2B5EF4-FFF2-40B4-BE49-F238E27FC236}">
                <a16:creationId xmlns:a16="http://schemas.microsoft.com/office/drawing/2014/main" id="{3BAD8FD8-D7B5-425A-B852-B59F5C5B8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01662" y="4841258"/>
            <a:ext cx="422384" cy="422384"/>
          </a:xfrm>
          <a:prstGeom prst="rect">
            <a:avLst/>
          </a:prstGeom>
        </p:spPr>
      </p:pic>
      <p:graphicFrame>
        <p:nvGraphicFramePr>
          <p:cNvPr id="46" name="Chart 45">
            <a:extLst>
              <a:ext uri="{FF2B5EF4-FFF2-40B4-BE49-F238E27FC236}">
                <a16:creationId xmlns:a16="http://schemas.microsoft.com/office/drawing/2014/main" id="{208C9038-12F9-40CF-8864-D1B319213E40}"/>
              </a:ext>
            </a:extLst>
          </p:cNvPr>
          <p:cNvGraphicFramePr/>
          <p:nvPr>
            <p:extLst>
              <p:ext uri="{D42A27DB-BD31-4B8C-83A1-F6EECF244321}">
                <p14:modId xmlns:p14="http://schemas.microsoft.com/office/powerpoint/2010/main" val="3033566926"/>
              </p:ext>
            </p:extLst>
          </p:nvPr>
        </p:nvGraphicFramePr>
        <p:xfrm>
          <a:off x="8396765" y="4586759"/>
          <a:ext cx="2388981" cy="183636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7055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112" name="Rectangle: Rounded Corners 111">
            <a:extLst>
              <a:ext uri="{FF2B5EF4-FFF2-40B4-BE49-F238E27FC236}">
                <a16:creationId xmlns:a16="http://schemas.microsoft.com/office/drawing/2014/main" id="{7FBAECCE-D085-43D4-8A3C-F183D0B165EC}"/>
              </a:ext>
            </a:extLst>
          </p:cNvPr>
          <p:cNvSpPr/>
          <p:nvPr/>
        </p:nvSpPr>
        <p:spPr>
          <a:xfrm>
            <a:off x="2151303" y="182379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029FD9D6-C2D3-4597-ADBD-79ACE50E0D7D}"/>
              </a:ext>
            </a:extLst>
          </p:cNvPr>
          <p:cNvSpPr txBox="1"/>
          <p:nvPr/>
        </p:nvSpPr>
        <p:spPr>
          <a:xfrm>
            <a:off x="2221283" y="3139780"/>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Supply</a:t>
            </a:r>
          </a:p>
        </p:txBody>
      </p:sp>
      <p:cxnSp>
        <p:nvCxnSpPr>
          <p:cNvPr id="114" name="Straight Connector 113">
            <a:extLst>
              <a:ext uri="{FF2B5EF4-FFF2-40B4-BE49-F238E27FC236}">
                <a16:creationId xmlns:a16="http://schemas.microsoft.com/office/drawing/2014/main" id="{8E5B8E56-FF46-42FB-B65B-636EAEF79649}"/>
              </a:ext>
            </a:extLst>
          </p:cNvPr>
          <p:cNvCxnSpPr/>
          <p:nvPr/>
        </p:nvCxnSpPr>
        <p:spPr>
          <a:xfrm>
            <a:off x="2221283" y="2318312"/>
            <a:ext cx="11290041" cy="0"/>
          </a:xfrm>
          <a:prstGeom prst="line">
            <a:avLst/>
          </a:prstGeom>
          <a:noFill/>
          <a:ln w="6350" cap="flat" cmpd="sng" algn="ctr">
            <a:solidFill>
              <a:srgbClr val="FFC000">
                <a:lumMod val="75000"/>
              </a:srgbClr>
            </a:solidFill>
            <a:prstDash val="solid"/>
            <a:miter lim="800000"/>
          </a:ln>
          <a:effectLst/>
        </p:spPr>
      </p:cxnSp>
      <p:sp>
        <p:nvSpPr>
          <p:cNvPr id="115" name="Rectangle: Rounded Corners 114">
            <a:extLst>
              <a:ext uri="{FF2B5EF4-FFF2-40B4-BE49-F238E27FC236}">
                <a16:creationId xmlns:a16="http://schemas.microsoft.com/office/drawing/2014/main" id="{ABE182D4-499A-47D7-B025-7F769ABE73BB}"/>
              </a:ext>
            </a:extLst>
          </p:cNvPr>
          <p:cNvSpPr/>
          <p:nvPr/>
        </p:nvSpPr>
        <p:spPr>
          <a:xfrm>
            <a:off x="2151303" y="188835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Multi</a:t>
            </a:r>
          </a:p>
        </p:txBody>
      </p:sp>
      <p:pic>
        <p:nvPicPr>
          <p:cNvPr id="116" name="Graphic 115" descr="Question Mark with solid fill">
            <a:extLst>
              <a:ext uri="{FF2B5EF4-FFF2-40B4-BE49-F238E27FC236}">
                <a16:creationId xmlns:a16="http://schemas.microsoft.com/office/drawing/2014/main" id="{BFE814AD-D9D9-4E99-9CE5-4ED5636C2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2529" y="1904287"/>
            <a:ext cx="318795" cy="318795"/>
          </a:xfrm>
          <a:prstGeom prst="rect">
            <a:avLst/>
          </a:prstGeom>
        </p:spPr>
      </p:pic>
      <p:pic>
        <p:nvPicPr>
          <p:cNvPr id="117" name="Graphic 116" descr="Single gear with solid fill">
            <a:extLst>
              <a:ext uri="{FF2B5EF4-FFF2-40B4-BE49-F238E27FC236}">
                <a16:creationId xmlns:a16="http://schemas.microsoft.com/office/drawing/2014/main" id="{4FE03C49-14CF-4BD8-ABD5-C85E52D7D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67463" y="1861236"/>
            <a:ext cx="425066" cy="425066"/>
          </a:xfrm>
          <a:prstGeom prst="rect">
            <a:avLst/>
          </a:prstGeom>
        </p:spPr>
      </p:pic>
      <p:pic>
        <p:nvPicPr>
          <p:cNvPr id="118" name="Graphic 117" descr="Download from cloud with solid fill">
            <a:extLst>
              <a:ext uri="{FF2B5EF4-FFF2-40B4-BE49-F238E27FC236}">
                <a16:creationId xmlns:a16="http://schemas.microsoft.com/office/drawing/2014/main" id="{E9FD734F-8771-418C-809E-AFA3428E6F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4828" y="1888351"/>
            <a:ext cx="350668" cy="350668"/>
          </a:xfrm>
          <a:prstGeom prst="rect">
            <a:avLst/>
          </a:prstGeom>
        </p:spPr>
      </p:pic>
      <p:grpSp>
        <p:nvGrpSpPr>
          <p:cNvPr id="119" name="Group 118">
            <a:extLst>
              <a:ext uri="{FF2B5EF4-FFF2-40B4-BE49-F238E27FC236}">
                <a16:creationId xmlns:a16="http://schemas.microsoft.com/office/drawing/2014/main" id="{5E148F2F-0AD8-4CF5-BBAA-E34E681C517C}"/>
              </a:ext>
            </a:extLst>
          </p:cNvPr>
          <p:cNvGrpSpPr/>
          <p:nvPr/>
        </p:nvGrpSpPr>
        <p:grpSpPr>
          <a:xfrm>
            <a:off x="5468366" y="2460677"/>
            <a:ext cx="5154873" cy="629685"/>
            <a:chOff x="2184063" y="1033324"/>
            <a:chExt cx="5154873" cy="629685"/>
          </a:xfrm>
        </p:grpSpPr>
        <p:sp>
          <p:nvSpPr>
            <p:cNvPr id="120" name="Rectangle: Rounded Corners 119">
              <a:extLst>
                <a:ext uri="{FF2B5EF4-FFF2-40B4-BE49-F238E27FC236}">
                  <a16:creationId xmlns:a16="http://schemas.microsoft.com/office/drawing/2014/main" id="{A537870E-EF15-445D-A61C-68A1831A8979}"/>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Rounded Corners 120">
              <a:extLst>
                <a:ext uri="{FF2B5EF4-FFF2-40B4-BE49-F238E27FC236}">
                  <a16:creationId xmlns:a16="http://schemas.microsoft.com/office/drawing/2014/main" id="{2064A5D8-A17F-45B1-89C9-ED2F47F79ED7}"/>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122" name="Graphic 121" descr="Play with solid fill">
              <a:extLst>
                <a:ext uri="{FF2B5EF4-FFF2-40B4-BE49-F238E27FC236}">
                  <a16:creationId xmlns:a16="http://schemas.microsoft.com/office/drawing/2014/main" id="{E57D7BB3-E9F7-411D-8693-73148F1608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376822"/>
              <a:ext cx="184224" cy="204879"/>
            </a:xfrm>
            <a:prstGeom prst="rect">
              <a:avLst/>
            </a:prstGeom>
          </p:spPr>
        </p:pic>
        <p:sp>
          <p:nvSpPr>
            <p:cNvPr id="123" name="Rectangle: Rounded Corners 122">
              <a:extLst>
                <a:ext uri="{FF2B5EF4-FFF2-40B4-BE49-F238E27FC236}">
                  <a16:creationId xmlns:a16="http://schemas.microsoft.com/office/drawing/2014/main" id="{BABC870F-1688-43AC-A07C-DF35B98A6379}"/>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124" name="Graphic 123" descr="Play with solid fill">
              <a:extLst>
                <a:ext uri="{FF2B5EF4-FFF2-40B4-BE49-F238E27FC236}">
                  <a16:creationId xmlns:a16="http://schemas.microsoft.com/office/drawing/2014/main" id="{292428D4-7549-449B-8B2E-47BEBBF1BE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114735"/>
              <a:ext cx="184224" cy="204879"/>
            </a:xfrm>
            <a:prstGeom prst="rect">
              <a:avLst/>
            </a:prstGeom>
          </p:spPr>
        </p:pic>
      </p:grpSp>
      <p:grpSp>
        <p:nvGrpSpPr>
          <p:cNvPr id="125" name="Group 124">
            <a:extLst>
              <a:ext uri="{FF2B5EF4-FFF2-40B4-BE49-F238E27FC236}">
                <a16:creationId xmlns:a16="http://schemas.microsoft.com/office/drawing/2014/main" id="{9C79A5AE-2E89-45E5-996A-E953294FB941}"/>
              </a:ext>
            </a:extLst>
          </p:cNvPr>
          <p:cNvGrpSpPr/>
          <p:nvPr/>
        </p:nvGrpSpPr>
        <p:grpSpPr>
          <a:xfrm>
            <a:off x="8113811" y="2516513"/>
            <a:ext cx="2370724" cy="477546"/>
            <a:chOff x="4966686" y="1089063"/>
            <a:chExt cx="2370724" cy="477546"/>
          </a:xfrm>
        </p:grpSpPr>
        <p:pic>
          <p:nvPicPr>
            <p:cNvPr id="126" name="Graphic 125" descr="Play with solid fill">
              <a:extLst>
                <a:ext uri="{FF2B5EF4-FFF2-40B4-BE49-F238E27FC236}">
                  <a16:creationId xmlns:a16="http://schemas.microsoft.com/office/drawing/2014/main" id="{22FCE90F-E37D-4586-8791-F1F79FB773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42859" y="1372057"/>
              <a:ext cx="184224" cy="204879"/>
            </a:xfrm>
            <a:prstGeom prst="rect">
              <a:avLst/>
            </a:prstGeom>
          </p:spPr>
        </p:pic>
        <p:sp>
          <p:nvSpPr>
            <p:cNvPr id="127" name="Rectangle: Rounded Corners 126">
              <a:extLst>
                <a:ext uri="{FF2B5EF4-FFF2-40B4-BE49-F238E27FC236}">
                  <a16:creationId xmlns:a16="http://schemas.microsoft.com/office/drawing/2014/main" id="{05B98440-2398-4445-B536-D0A0AEBD3893}"/>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128" name="Graphic 127" descr="Play with solid fill">
              <a:extLst>
                <a:ext uri="{FF2B5EF4-FFF2-40B4-BE49-F238E27FC236}">
                  <a16:creationId xmlns:a16="http://schemas.microsoft.com/office/drawing/2014/main" id="{653CAE63-63BB-4195-99EE-6BC4A441FE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36351" y="1118571"/>
              <a:ext cx="184224" cy="204879"/>
            </a:xfrm>
            <a:prstGeom prst="rect">
              <a:avLst/>
            </a:prstGeom>
          </p:spPr>
        </p:pic>
      </p:grpSp>
      <p:grpSp>
        <p:nvGrpSpPr>
          <p:cNvPr id="129" name="Group 128">
            <a:extLst>
              <a:ext uri="{FF2B5EF4-FFF2-40B4-BE49-F238E27FC236}">
                <a16:creationId xmlns:a16="http://schemas.microsoft.com/office/drawing/2014/main" id="{69E02557-F3A9-420D-B03D-7DCBC398A4C6}"/>
              </a:ext>
            </a:extLst>
          </p:cNvPr>
          <p:cNvGrpSpPr/>
          <p:nvPr/>
        </p:nvGrpSpPr>
        <p:grpSpPr>
          <a:xfrm>
            <a:off x="11343558" y="2453672"/>
            <a:ext cx="2097786" cy="629685"/>
            <a:chOff x="4730748" y="1029151"/>
            <a:chExt cx="2097786" cy="629685"/>
          </a:xfrm>
        </p:grpSpPr>
        <p:sp>
          <p:nvSpPr>
            <p:cNvPr id="130" name="Rectangle: Rounded Corners 129">
              <a:extLst>
                <a:ext uri="{FF2B5EF4-FFF2-40B4-BE49-F238E27FC236}">
                  <a16:creationId xmlns:a16="http://schemas.microsoft.com/office/drawing/2014/main" id="{97CF4159-4C23-4247-AD56-753C66DAE05F}"/>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Rounded Corners 130">
              <a:extLst>
                <a:ext uri="{FF2B5EF4-FFF2-40B4-BE49-F238E27FC236}">
                  <a16:creationId xmlns:a16="http://schemas.microsoft.com/office/drawing/2014/main" id="{4BD725F6-22E9-4D71-BB5A-D7A656D91B8E}"/>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132" name="Graphic 131" descr="Play with solid fill">
              <a:extLst>
                <a:ext uri="{FF2B5EF4-FFF2-40B4-BE49-F238E27FC236}">
                  <a16:creationId xmlns:a16="http://schemas.microsoft.com/office/drawing/2014/main" id="{4B94119E-1486-4CDE-8E74-C97D0D36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54426" y="1372057"/>
              <a:ext cx="184224" cy="204879"/>
            </a:xfrm>
            <a:prstGeom prst="rect">
              <a:avLst/>
            </a:prstGeom>
          </p:spPr>
        </p:pic>
        <p:sp>
          <p:nvSpPr>
            <p:cNvPr id="133" name="Rectangle: Rounded Corners 132">
              <a:extLst>
                <a:ext uri="{FF2B5EF4-FFF2-40B4-BE49-F238E27FC236}">
                  <a16:creationId xmlns:a16="http://schemas.microsoft.com/office/drawing/2014/main" id="{6A6232AC-31B6-45BC-B694-730FAD53C3E6}"/>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134" name="Graphic 133" descr="Play with solid fill">
              <a:extLst>
                <a:ext uri="{FF2B5EF4-FFF2-40B4-BE49-F238E27FC236}">
                  <a16:creationId xmlns:a16="http://schemas.microsoft.com/office/drawing/2014/main" id="{ECA46BCC-7728-4C28-B914-2317A4CE06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47918" y="1118571"/>
              <a:ext cx="184224" cy="204879"/>
            </a:xfrm>
            <a:prstGeom prst="rect">
              <a:avLst/>
            </a:prstGeom>
          </p:spPr>
        </p:pic>
      </p:grpSp>
      <p:grpSp>
        <p:nvGrpSpPr>
          <p:cNvPr id="135" name="Group 134">
            <a:extLst>
              <a:ext uri="{FF2B5EF4-FFF2-40B4-BE49-F238E27FC236}">
                <a16:creationId xmlns:a16="http://schemas.microsoft.com/office/drawing/2014/main" id="{642B8BE6-6486-47FE-BCB0-55A9E65E76B7}"/>
              </a:ext>
            </a:extLst>
          </p:cNvPr>
          <p:cNvGrpSpPr/>
          <p:nvPr/>
        </p:nvGrpSpPr>
        <p:grpSpPr>
          <a:xfrm>
            <a:off x="2344134" y="2453672"/>
            <a:ext cx="2399005" cy="629685"/>
            <a:chOff x="4730748" y="1029151"/>
            <a:chExt cx="2399005" cy="629685"/>
          </a:xfrm>
        </p:grpSpPr>
        <p:sp>
          <p:nvSpPr>
            <p:cNvPr id="136" name="Rectangle: Rounded Corners 135">
              <a:extLst>
                <a:ext uri="{FF2B5EF4-FFF2-40B4-BE49-F238E27FC236}">
                  <a16:creationId xmlns:a16="http://schemas.microsoft.com/office/drawing/2014/main" id="{A155EF09-F0C7-40BF-AC6A-676CC7511815}"/>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Rounded Corners 136">
              <a:extLst>
                <a:ext uri="{FF2B5EF4-FFF2-40B4-BE49-F238E27FC236}">
                  <a16:creationId xmlns:a16="http://schemas.microsoft.com/office/drawing/2014/main" id="{6413C691-0E23-45B4-B5F3-D53C25866D9B}"/>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Parameter:	-</a:t>
              </a:r>
            </a:p>
          </p:txBody>
        </p:sp>
        <p:pic>
          <p:nvPicPr>
            <p:cNvPr id="138" name="Graphic 137" descr="Play with solid fill">
              <a:extLst>
                <a:ext uri="{FF2B5EF4-FFF2-40B4-BE49-F238E27FC236}">
                  <a16:creationId xmlns:a16="http://schemas.microsoft.com/office/drawing/2014/main" id="{18E1E3EC-B32D-4E41-81AB-26CB39E79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867693" y="1372057"/>
              <a:ext cx="184224" cy="204879"/>
            </a:xfrm>
            <a:prstGeom prst="rect">
              <a:avLst/>
            </a:prstGeom>
          </p:spPr>
        </p:pic>
        <p:sp>
          <p:nvSpPr>
            <p:cNvPr id="139" name="Rectangle: Rounded Corners 138">
              <a:extLst>
                <a:ext uri="{FF2B5EF4-FFF2-40B4-BE49-F238E27FC236}">
                  <a16:creationId xmlns:a16="http://schemas.microsoft.com/office/drawing/2014/main" id="{DCBEDA82-6EAE-4794-A5CB-8D081BAE2462}"/>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140" name="Graphic 139" descr="Play with solid fill">
              <a:extLst>
                <a:ext uri="{FF2B5EF4-FFF2-40B4-BE49-F238E27FC236}">
                  <a16:creationId xmlns:a16="http://schemas.microsoft.com/office/drawing/2014/main" id="{042D25EC-A905-472C-AA7E-35D3F048C8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861185" y="1118571"/>
              <a:ext cx="184224" cy="204879"/>
            </a:xfrm>
            <a:prstGeom prst="rect">
              <a:avLst/>
            </a:prstGeom>
          </p:spPr>
        </p:pic>
      </p:grpSp>
      <p:grpSp>
        <p:nvGrpSpPr>
          <p:cNvPr id="141" name="Group 140">
            <a:extLst>
              <a:ext uri="{FF2B5EF4-FFF2-40B4-BE49-F238E27FC236}">
                <a16:creationId xmlns:a16="http://schemas.microsoft.com/office/drawing/2014/main" id="{E29B6337-24F6-4ADB-80A4-C1C392520815}"/>
              </a:ext>
            </a:extLst>
          </p:cNvPr>
          <p:cNvGrpSpPr/>
          <p:nvPr/>
        </p:nvGrpSpPr>
        <p:grpSpPr>
          <a:xfrm>
            <a:off x="2225396" y="3498226"/>
            <a:ext cx="2728737" cy="4291303"/>
            <a:chOff x="4585996" y="1800808"/>
            <a:chExt cx="7058608" cy="4530011"/>
          </a:xfrm>
        </p:grpSpPr>
        <p:grpSp>
          <p:nvGrpSpPr>
            <p:cNvPr id="142" name="Group 141">
              <a:extLst>
                <a:ext uri="{FF2B5EF4-FFF2-40B4-BE49-F238E27FC236}">
                  <a16:creationId xmlns:a16="http://schemas.microsoft.com/office/drawing/2014/main" id="{F7695DD3-6825-409E-AB84-7BECE1B1FCC7}"/>
                </a:ext>
              </a:extLst>
            </p:cNvPr>
            <p:cNvGrpSpPr/>
            <p:nvPr/>
          </p:nvGrpSpPr>
          <p:grpSpPr>
            <a:xfrm>
              <a:off x="4585996" y="1800808"/>
              <a:ext cx="7058608" cy="4530011"/>
              <a:chOff x="3937518" y="1380930"/>
              <a:chExt cx="7707086" cy="4949889"/>
            </a:xfrm>
          </p:grpSpPr>
          <p:sp>
            <p:nvSpPr>
              <p:cNvPr id="146" name="Rectangle: Rounded Corners 145">
                <a:extLst>
                  <a:ext uri="{FF2B5EF4-FFF2-40B4-BE49-F238E27FC236}">
                    <a16:creationId xmlns:a16="http://schemas.microsoft.com/office/drawing/2014/main" id="{18212793-FE9D-4CC0-8ACC-434FB0960563}"/>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94B3A6A6-1259-407B-B429-DB757B5D881B}"/>
                  </a:ext>
                </a:extLst>
              </p:cNvPr>
              <p:cNvPicPr>
                <a:picLocks noChangeAspect="1"/>
              </p:cNvPicPr>
              <p:nvPr/>
            </p:nvPicPr>
            <p:blipFill>
              <a:blip r:embed="rId14"/>
              <a:stretch>
                <a:fillRect/>
              </a:stretch>
            </p:blipFill>
            <p:spPr>
              <a:xfrm>
                <a:off x="4048483" y="1488233"/>
                <a:ext cx="7563464" cy="4775418"/>
              </a:xfrm>
              <a:prstGeom prst="rect">
                <a:avLst/>
              </a:prstGeom>
            </p:spPr>
          </p:pic>
        </p:grpSp>
        <p:sp>
          <p:nvSpPr>
            <p:cNvPr id="143" name="Freeform: Shape 142">
              <a:extLst>
                <a:ext uri="{FF2B5EF4-FFF2-40B4-BE49-F238E27FC236}">
                  <a16:creationId xmlns:a16="http://schemas.microsoft.com/office/drawing/2014/main" id="{099117BE-0791-4CF8-BCF2-511653F5C432}"/>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4" name="Graphic 143" descr="Cursor with solid fill">
              <a:extLst>
                <a:ext uri="{FF2B5EF4-FFF2-40B4-BE49-F238E27FC236}">
                  <a16:creationId xmlns:a16="http://schemas.microsoft.com/office/drawing/2014/main" id="{142B5027-B0C6-49DF-AC68-15FB2A07B8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45" name="Chart 144">
              <a:extLst>
                <a:ext uri="{FF2B5EF4-FFF2-40B4-BE49-F238E27FC236}">
                  <a16:creationId xmlns:a16="http://schemas.microsoft.com/office/drawing/2014/main" id="{59A4AD15-D458-47C1-B7F2-395C10A5B498}"/>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7"/>
            </a:graphicData>
          </a:graphic>
        </p:graphicFrame>
      </p:grpSp>
      <p:grpSp>
        <p:nvGrpSpPr>
          <p:cNvPr id="148" name="Group 147">
            <a:extLst>
              <a:ext uri="{FF2B5EF4-FFF2-40B4-BE49-F238E27FC236}">
                <a16:creationId xmlns:a16="http://schemas.microsoft.com/office/drawing/2014/main" id="{E5F94ED9-863B-436D-9CFC-3BD80349BAC4}"/>
              </a:ext>
            </a:extLst>
          </p:cNvPr>
          <p:cNvGrpSpPr/>
          <p:nvPr/>
        </p:nvGrpSpPr>
        <p:grpSpPr>
          <a:xfrm>
            <a:off x="5066685" y="3512946"/>
            <a:ext cx="2728737" cy="4291303"/>
            <a:chOff x="4585996" y="1800808"/>
            <a:chExt cx="7058608" cy="4530011"/>
          </a:xfrm>
        </p:grpSpPr>
        <p:grpSp>
          <p:nvGrpSpPr>
            <p:cNvPr id="149" name="Group 148">
              <a:extLst>
                <a:ext uri="{FF2B5EF4-FFF2-40B4-BE49-F238E27FC236}">
                  <a16:creationId xmlns:a16="http://schemas.microsoft.com/office/drawing/2014/main" id="{E8A5EFA6-2FAA-4683-AA60-4B5E266FC7CD}"/>
                </a:ext>
              </a:extLst>
            </p:cNvPr>
            <p:cNvGrpSpPr/>
            <p:nvPr/>
          </p:nvGrpSpPr>
          <p:grpSpPr>
            <a:xfrm>
              <a:off x="4585996" y="1800808"/>
              <a:ext cx="7058608" cy="4530011"/>
              <a:chOff x="3937518" y="1380930"/>
              <a:chExt cx="7707086" cy="4949889"/>
            </a:xfrm>
          </p:grpSpPr>
          <p:sp>
            <p:nvSpPr>
              <p:cNvPr id="153" name="Rectangle: Rounded Corners 152">
                <a:extLst>
                  <a:ext uri="{FF2B5EF4-FFF2-40B4-BE49-F238E27FC236}">
                    <a16:creationId xmlns:a16="http://schemas.microsoft.com/office/drawing/2014/main" id="{8DFD8EF1-1FD7-4014-B597-3BAC59859EE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4" name="Picture 153">
                <a:extLst>
                  <a:ext uri="{FF2B5EF4-FFF2-40B4-BE49-F238E27FC236}">
                    <a16:creationId xmlns:a16="http://schemas.microsoft.com/office/drawing/2014/main" id="{2D6F6937-2A33-47E5-91CA-0D9429929B7A}"/>
                  </a:ext>
                </a:extLst>
              </p:cNvPr>
              <p:cNvPicPr>
                <a:picLocks noChangeAspect="1"/>
              </p:cNvPicPr>
              <p:nvPr/>
            </p:nvPicPr>
            <p:blipFill>
              <a:blip r:embed="rId14">
                <a:duotone>
                  <a:prstClr val="black"/>
                  <a:srgbClr val="70AD47">
                    <a:tint val="45000"/>
                    <a:satMod val="400000"/>
                  </a:srgbClr>
                </a:duotone>
              </a:blip>
              <a:stretch>
                <a:fillRect/>
              </a:stretch>
            </p:blipFill>
            <p:spPr>
              <a:xfrm>
                <a:off x="4048483" y="1488233"/>
                <a:ext cx="7563464" cy="4775418"/>
              </a:xfrm>
              <a:prstGeom prst="rect">
                <a:avLst/>
              </a:prstGeom>
            </p:spPr>
          </p:pic>
        </p:grpSp>
        <p:sp>
          <p:nvSpPr>
            <p:cNvPr id="150" name="Freeform: Shape 149">
              <a:extLst>
                <a:ext uri="{FF2B5EF4-FFF2-40B4-BE49-F238E27FC236}">
                  <a16:creationId xmlns:a16="http://schemas.microsoft.com/office/drawing/2014/main" id="{A2263B3A-C59C-45CA-9954-F60DAE87F2D0}"/>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1" name="Graphic 150" descr="Cursor with solid fill">
              <a:extLst>
                <a:ext uri="{FF2B5EF4-FFF2-40B4-BE49-F238E27FC236}">
                  <a16:creationId xmlns:a16="http://schemas.microsoft.com/office/drawing/2014/main" id="{C194694E-2DD9-46EE-9F50-DA29768CA6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2" name="Chart 151">
              <a:extLst>
                <a:ext uri="{FF2B5EF4-FFF2-40B4-BE49-F238E27FC236}">
                  <a16:creationId xmlns:a16="http://schemas.microsoft.com/office/drawing/2014/main" id="{77767930-38C9-4988-BE7A-1279ADC2491A}"/>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8"/>
            </a:graphicData>
          </a:graphic>
        </p:graphicFrame>
      </p:grpSp>
      <p:grpSp>
        <p:nvGrpSpPr>
          <p:cNvPr id="155" name="Group 154">
            <a:extLst>
              <a:ext uri="{FF2B5EF4-FFF2-40B4-BE49-F238E27FC236}">
                <a16:creationId xmlns:a16="http://schemas.microsoft.com/office/drawing/2014/main" id="{67EADE29-AF3E-4264-8B7C-1978AE3C07C3}"/>
              </a:ext>
            </a:extLst>
          </p:cNvPr>
          <p:cNvGrpSpPr/>
          <p:nvPr/>
        </p:nvGrpSpPr>
        <p:grpSpPr>
          <a:xfrm>
            <a:off x="7922287" y="3516328"/>
            <a:ext cx="2728737" cy="4291303"/>
            <a:chOff x="4585996" y="1800808"/>
            <a:chExt cx="7058608" cy="4530011"/>
          </a:xfrm>
        </p:grpSpPr>
        <p:grpSp>
          <p:nvGrpSpPr>
            <p:cNvPr id="156" name="Group 155">
              <a:extLst>
                <a:ext uri="{FF2B5EF4-FFF2-40B4-BE49-F238E27FC236}">
                  <a16:creationId xmlns:a16="http://schemas.microsoft.com/office/drawing/2014/main" id="{CC16EB96-CA34-4DD9-9CE5-9EE0BD2A21A5}"/>
                </a:ext>
              </a:extLst>
            </p:cNvPr>
            <p:cNvGrpSpPr/>
            <p:nvPr/>
          </p:nvGrpSpPr>
          <p:grpSpPr>
            <a:xfrm>
              <a:off x="4585996" y="1800808"/>
              <a:ext cx="7058608" cy="4530011"/>
              <a:chOff x="3937518" y="1380930"/>
              <a:chExt cx="7707086" cy="4949889"/>
            </a:xfrm>
          </p:grpSpPr>
          <p:sp>
            <p:nvSpPr>
              <p:cNvPr id="160" name="Rectangle: Rounded Corners 159">
                <a:extLst>
                  <a:ext uri="{FF2B5EF4-FFF2-40B4-BE49-F238E27FC236}">
                    <a16:creationId xmlns:a16="http://schemas.microsoft.com/office/drawing/2014/main" id="{8C3B605C-7151-45DD-8868-A92C256F8D1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1" name="Picture 160">
                <a:extLst>
                  <a:ext uri="{FF2B5EF4-FFF2-40B4-BE49-F238E27FC236}">
                    <a16:creationId xmlns:a16="http://schemas.microsoft.com/office/drawing/2014/main" id="{AE030263-57F0-4BB4-A165-B01003811A3D}"/>
                  </a:ext>
                </a:extLst>
              </p:cNvPr>
              <p:cNvPicPr>
                <a:picLocks noChangeAspect="1"/>
              </p:cNvPicPr>
              <p:nvPr/>
            </p:nvPicPr>
            <p:blipFill>
              <a:blip r:embed="rId14">
                <a:duotone>
                  <a:prstClr val="black"/>
                  <a:srgbClr val="ED7D31">
                    <a:tint val="45000"/>
                    <a:satMod val="400000"/>
                  </a:srgbClr>
                </a:duotone>
              </a:blip>
              <a:stretch>
                <a:fillRect/>
              </a:stretch>
            </p:blipFill>
            <p:spPr>
              <a:xfrm>
                <a:off x="4048483" y="1488233"/>
                <a:ext cx="7563464" cy="4775418"/>
              </a:xfrm>
              <a:prstGeom prst="rect">
                <a:avLst/>
              </a:prstGeom>
            </p:spPr>
          </p:pic>
        </p:grpSp>
        <p:sp>
          <p:nvSpPr>
            <p:cNvPr id="157" name="Freeform: Shape 156">
              <a:extLst>
                <a:ext uri="{FF2B5EF4-FFF2-40B4-BE49-F238E27FC236}">
                  <a16:creationId xmlns:a16="http://schemas.microsoft.com/office/drawing/2014/main" id="{33146A2D-E8B6-4ED3-8112-49584EB02E84}"/>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Graphic 157" descr="Cursor with solid fill">
              <a:extLst>
                <a:ext uri="{FF2B5EF4-FFF2-40B4-BE49-F238E27FC236}">
                  <a16:creationId xmlns:a16="http://schemas.microsoft.com/office/drawing/2014/main" id="{E28488D7-5E87-41CE-A7F2-6491134F88DA}"/>
                </a:ext>
              </a:extLst>
            </p:cNvPr>
            <p:cNvPicPr>
              <a:picLocks noChangeAspect="1"/>
            </p:cNvPicPr>
            <p:nvPr/>
          </p:nvPicPr>
          <p:blipFill>
            <a:blip r:embed="rId15">
              <a:duotone>
                <a:prstClr val="black"/>
                <a:srgbClr val="ED7D31">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9" name="Chart 158">
              <a:extLst>
                <a:ext uri="{FF2B5EF4-FFF2-40B4-BE49-F238E27FC236}">
                  <a16:creationId xmlns:a16="http://schemas.microsoft.com/office/drawing/2014/main" id="{EEEA1251-8983-4D34-8033-EFEF770E3611}"/>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9"/>
            </a:graphicData>
          </a:graphic>
        </p:graphicFrame>
      </p:grpSp>
      <p:grpSp>
        <p:nvGrpSpPr>
          <p:cNvPr id="162" name="Group 161">
            <a:extLst>
              <a:ext uri="{FF2B5EF4-FFF2-40B4-BE49-F238E27FC236}">
                <a16:creationId xmlns:a16="http://schemas.microsoft.com/office/drawing/2014/main" id="{05B4230F-81DF-45AF-9F7C-B1619FF2D636}"/>
              </a:ext>
            </a:extLst>
          </p:cNvPr>
          <p:cNvGrpSpPr/>
          <p:nvPr/>
        </p:nvGrpSpPr>
        <p:grpSpPr>
          <a:xfrm>
            <a:off x="10782002" y="3498226"/>
            <a:ext cx="2728737" cy="4291303"/>
            <a:chOff x="4585996" y="1800808"/>
            <a:chExt cx="7058608" cy="4530011"/>
          </a:xfrm>
        </p:grpSpPr>
        <p:grpSp>
          <p:nvGrpSpPr>
            <p:cNvPr id="163" name="Group 162">
              <a:extLst>
                <a:ext uri="{FF2B5EF4-FFF2-40B4-BE49-F238E27FC236}">
                  <a16:creationId xmlns:a16="http://schemas.microsoft.com/office/drawing/2014/main" id="{38A06B1B-288E-44B7-A3EE-91B4A6EAE2DC}"/>
                </a:ext>
              </a:extLst>
            </p:cNvPr>
            <p:cNvGrpSpPr/>
            <p:nvPr/>
          </p:nvGrpSpPr>
          <p:grpSpPr>
            <a:xfrm>
              <a:off x="4585996" y="1800808"/>
              <a:ext cx="7058608" cy="4530011"/>
              <a:chOff x="3937518" y="1380930"/>
              <a:chExt cx="7707086" cy="4949889"/>
            </a:xfrm>
          </p:grpSpPr>
          <p:sp>
            <p:nvSpPr>
              <p:cNvPr id="167" name="Rectangle: Rounded Corners 166">
                <a:extLst>
                  <a:ext uri="{FF2B5EF4-FFF2-40B4-BE49-F238E27FC236}">
                    <a16:creationId xmlns:a16="http://schemas.microsoft.com/office/drawing/2014/main" id="{82F53485-0645-4333-8F1B-FEC81A521028}"/>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8" name="Picture 167">
                <a:extLst>
                  <a:ext uri="{FF2B5EF4-FFF2-40B4-BE49-F238E27FC236}">
                    <a16:creationId xmlns:a16="http://schemas.microsoft.com/office/drawing/2014/main" id="{67F90D4E-576C-49A8-8038-5BAA3A114B89}"/>
                  </a:ext>
                </a:extLst>
              </p:cNvPr>
              <p:cNvPicPr>
                <a:picLocks noChangeAspect="1"/>
              </p:cNvPicPr>
              <p:nvPr/>
            </p:nvPicPr>
            <p:blipFill>
              <a:blip r:embed="rId14">
                <a:duotone>
                  <a:prstClr val="black"/>
                  <a:srgbClr val="4472C4">
                    <a:tint val="45000"/>
                    <a:satMod val="400000"/>
                  </a:srgbClr>
                </a:duotone>
              </a:blip>
              <a:stretch>
                <a:fillRect/>
              </a:stretch>
            </p:blipFill>
            <p:spPr>
              <a:xfrm>
                <a:off x="4048483" y="1488233"/>
                <a:ext cx="7563464" cy="4775418"/>
              </a:xfrm>
              <a:prstGeom prst="rect">
                <a:avLst/>
              </a:prstGeom>
            </p:spPr>
          </p:pic>
        </p:grpSp>
        <p:sp>
          <p:nvSpPr>
            <p:cNvPr id="164" name="Freeform: Shape 163">
              <a:extLst>
                <a:ext uri="{FF2B5EF4-FFF2-40B4-BE49-F238E27FC236}">
                  <a16:creationId xmlns:a16="http://schemas.microsoft.com/office/drawing/2014/main" id="{8D1DE89C-1BAC-46EA-850B-54F55C064FE7}"/>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64" descr="Cursor with solid fill">
              <a:extLst>
                <a:ext uri="{FF2B5EF4-FFF2-40B4-BE49-F238E27FC236}">
                  <a16:creationId xmlns:a16="http://schemas.microsoft.com/office/drawing/2014/main" id="{013A11EC-2FAF-4506-BD56-D118BB587CD9}"/>
                </a:ext>
              </a:extLst>
            </p:cNvPr>
            <p:cNvPicPr>
              <a:picLocks noChangeAspect="1"/>
            </p:cNvPicPr>
            <p:nvPr/>
          </p:nvPicPr>
          <p:blipFill>
            <a:blip r:embed="rId15">
              <a:duotone>
                <a:prstClr val="black"/>
                <a:srgbClr val="4472C4">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66" name="Chart 165">
              <a:extLst>
                <a:ext uri="{FF2B5EF4-FFF2-40B4-BE49-F238E27FC236}">
                  <a16:creationId xmlns:a16="http://schemas.microsoft.com/office/drawing/2014/main" id="{2BF03E3E-0F10-4C32-96CC-C6B7FE7673CF}"/>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20"/>
            </a:graphicData>
          </a:graphic>
        </p:graphicFrame>
      </p:grpSp>
      <p:sp>
        <p:nvSpPr>
          <p:cNvPr id="169" name="TextBox 168">
            <a:extLst>
              <a:ext uri="{FF2B5EF4-FFF2-40B4-BE49-F238E27FC236}">
                <a16:creationId xmlns:a16="http://schemas.microsoft.com/office/drawing/2014/main" id="{FC8CF41D-4543-4018-8480-272067F8403A}"/>
              </a:ext>
            </a:extLst>
          </p:cNvPr>
          <p:cNvSpPr txBox="1"/>
          <p:nvPr/>
        </p:nvSpPr>
        <p:spPr>
          <a:xfrm>
            <a:off x="5066685" y="3156653"/>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Demands</a:t>
            </a:r>
          </a:p>
        </p:txBody>
      </p:sp>
      <p:sp>
        <p:nvSpPr>
          <p:cNvPr id="170" name="TextBox 169">
            <a:extLst>
              <a:ext uri="{FF2B5EF4-FFF2-40B4-BE49-F238E27FC236}">
                <a16:creationId xmlns:a16="http://schemas.microsoft.com/office/drawing/2014/main" id="{AA31CEF9-DFE5-477E-A73F-D014E0EFED0A}"/>
              </a:ext>
            </a:extLst>
          </p:cNvPr>
          <p:cNvSpPr txBox="1"/>
          <p:nvPr/>
        </p:nvSpPr>
        <p:spPr>
          <a:xfrm>
            <a:off x="7934093" y="3158843"/>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Landuse</a:t>
            </a:r>
          </a:p>
        </p:txBody>
      </p:sp>
      <p:sp>
        <p:nvSpPr>
          <p:cNvPr id="171" name="TextBox 170">
            <a:extLst>
              <a:ext uri="{FF2B5EF4-FFF2-40B4-BE49-F238E27FC236}">
                <a16:creationId xmlns:a16="http://schemas.microsoft.com/office/drawing/2014/main" id="{2172A397-AF83-46BC-8C75-143F1DFBF3EB}"/>
              </a:ext>
            </a:extLst>
          </p:cNvPr>
          <p:cNvSpPr txBox="1"/>
          <p:nvPr/>
        </p:nvSpPr>
        <p:spPr>
          <a:xfrm>
            <a:off x="10797388" y="3163092"/>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Scarcity</a:t>
            </a:r>
          </a:p>
        </p:txBody>
      </p:sp>
      <p:pic>
        <p:nvPicPr>
          <p:cNvPr id="172" name="Graphic 171" descr="Play with solid fill">
            <a:extLst>
              <a:ext uri="{FF2B5EF4-FFF2-40B4-BE49-F238E27FC236}">
                <a16:creationId xmlns:a16="http://schemas.microsoft.com/office/drawing/2014/main" id="{EE9C593F-BAFA-4288-AC78-21D9F5D76F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481078" y="3199152"/>
            <a:ext cx="184224" cy="204879"/>
          </a:xfrm>
          <a:prstGeom prst="rect">
            <a:avLst/>
          </a:prstGeom>
        </p:spPr>
      </p:pic>
      <p:pic>
        <p:nvPicPr>
          <p:cNvPr id="173" name="Graphic 172" descr="Play with solid fill">
            <a:extLst>
              <a:ext uri="{FF2B5EF4-FFF2-40B4-BE49-F238E27FC236}">
                <a16:creationId xmlns:a16="http://schemas.microsoft.com/office/drawing/2014/main" id="{5B208D15-9749-49BA-B63F-ED565362AF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437590" y="3193933"/>
            <a:ext cx="184224" cy="204879"/>
          </a:xfrm>
          <a:prstGeom prst="rect">
            <a:avLst/>
          </a:prstGeom>
        </p:spPr>
      </p:pic>
      <p:pic>
        <p:nvPicPr>
          <p:cNvPr id="174" name="Graphic 173" descr="Play with solid fill">
            <a:extLst>
              <a:ext uri="{FF2B5EF4-FFF2-40B4-BE49-F238E27FC236}">
                <a16:creationId xmlns:a16="http://schemas.microsoft.com/office/drawing/2014/main" id="{33FFAD50-C8FA-4311-9904-8841D0769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0284687" y="3193696"/>
            <a:ext cx="184224" cy="204879"/>
          </a:xfrm>
          <a:prstGeom prst="rect">
            <a:avLst/>
          </a:prstGeom>
        </p:spPr>
      </p:pic>
      <p:pic>
        <p:nvPicPr>
          <p:cNvPr id="175" name="Graphic 174" descr="Play with solid fill">
            <a:extLst>
              <a:ext uri="{FF2B5EF4-FFF2-40B4-BE49-F238E27FC236}">
                <a16:creationId xmlns:a16="http://schemas.microsoft.com/office/drawing/2014/main" id="{1DB04BD3-9DE0-42B0-919A-2B4AD10975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3167237" y="3193697"/>
            <a:ext cx="184224" cy="204879"/>
          </a:xfrm>
          <a:prstGeom prst="rect">
            <a:avLst/>
          </a:prstGeom>
        </p:spPr>
      </p:pic>
      <p:sp>
        <p:nvSpPr>
          <p:cNvPr id="176" name="TextBox 175">
            <a:extLst>
              <a:ext uri="{FF2B5EF4-FFF2-40B4-BE49-F238E27FC236}">
                <a16:creationId xmlns:a16="http://schemas.microsoft.com/office/drawing/2014/main" id="{61B5C647-401B-46A9-A655-812947C579AD}"/>
              </a:ext>
            </a:extLst>
          </p:cNvPr>
          <p:cNvSpPr txBox="1"/>
          <p:nvPr/>
        </p:nvSpPr>
        <p:spPr>
          <a:xfrm>
            <a:off x="2221283" y="188910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spTree>
    <p:extLst>
      <p:ext uri="{BB962C8B-B14F-4D97-AF65-F5344CB8AC3E}">
        <p14:creationId xmlns:p14="http://schemas.microsoft.com/office/powerpoint/2010/main" val="59489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GCIMS Integration</a:t>
            </a:r>
          </a:p>
        </p:txBody>
      </p:sp>
      <p:sp>
        <p:nvSpPr>
          <p:cNvPr id="5" name="Oval 4">
            <a:extLst>
              <a:ext uri="{FF2B5EF4-FFF2-40B4-BE49-F238E27FC236}">
                <a16:creationId xmlns:a16="http://schemas.microsoft.com/office/drawing/2014/main" id="{48A56173-2845-44D2-AB1D-0AB5FBFACD11}"/>
              </a:ext>
            </a:extLst>
          </p:cNvPr>
          <p:cNvSpPr/>
          <p:nvPr/>
        </p:nvSpPr>
        <p:spPr>
          <a:xfrm>
            <a:off x="2267062"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 What can we do?</a:t>
            </a:r>
          </a:p>
        </p:txBody>
      </p:sp>
      <p:sp>
        <p:nvSpPr>
          <p:cNvPr id="6" name="Oval 5">
            <a:extLst>
              <a:ext uri="{FF2B5EF4-FFF2-40B4-BE49-F238E27FC236}">
                <a16:creationId xmlns:a16="http://schemas.microsoft.com/office/drawing/2014/main" id="{41721B6F-F27A-45B7-9B3E-4949071DDA94}"/>
              </a:ext>
            </a:extLst>
          </p:cNvPr>
          <p:cNvSpPr/>
          <p:nvPr/>
        </p:nvSpPr>
        <p:spPr>
          <a:xfrm>
            <a:off x="4513873" y="3757603"/>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 Are we sure we can do it?</a:t>
            </a:r>
          </a:p>
        </p:txBody>
      </p:sp>
      <p:sp>
        <p:nvSpPr>
          <p:cNvPr id="7" name="Oval 6">
            <a:extLst>
              <a:ext uri="{FF2B5EF4-FFF2-40B4-BE49-F238E27FC236}">
                <a16:creationId xmlns:a16="http://schemas.microsoft.com/office/drawing/2014/main" id="{CFF8524B-A3C8-457F-9E81-CF1B80F87369}"/>
              </a:ext>
            </a:extLst>
          </p:cNvPr>
          <p:cNvSpPr/>
          <p:nvPr/>
        </p:nvSpPr>
        <p:spPr>
          <a:xfrm>
            <a:off x="6760684"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 Can we all do it?</a:t>
            </a:r>
          </a:p>
        </p:txBody>
      </p:sp>
      <p:sp>
        <p:nvSpPr>
          <p:cNvPr id="8" name="Oval 7">
            <a:extLst>
              <a:ext uri="{FF2B5EF4-FFF2-40B4-BE49-F238E27FC236}">
                <a16:creationId xmlns:a16="http://schemas.microsoft.com/office/drawing/2014/main" id="{2525CADF-19A3-4DF1-AB26-F763422EFDE0}"/>
              </a:ext>
            </a:extLst>
          </p:cNvPr>
          <p:cNvSpPr/>
          <p:nvPr/>
        </p:nvSpPr>
        <p:spPr>
          <a:xfrm>
            <a:off x="9007495" y="3757603"/>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 How to use what we did?</a:t>
            </a:r>
          </a:p>
        </p:txBody>
      </p:sp>
      <p:sp>
        <p:nvSpPr>
          <p:cNvPr id="9" name="Oval 8">
            <a:extLst>
              <a:ext uri="{FF2B5EF4-FFF2-40B4-BE49-F238E27FC236}">
                <a16:creationId xmlns:a16="http://schemas.microsoft.com/office/drawing/2014/main" id="{88D51B2C-0CF9-47CE-91E3-E7425DBE2477}"/>
              </a:ext>
            </a:extLst>
          </p:cNvPr>
          <p:cNvSpPr/>
          <p:nvPr/>
        </p:nvSpPr>
        <p:spPr>
          <a:xfrm>
            <a:off x="11254306" y="1912257"/>
            <a:ext cx="2246811" cy="221546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 How do we share what we did?</a:t>
            </a:r>
          </a:p>
        </p:txBody>
      </p:sp>
      <p:cxnSp>
        <p:nvCxnSpPr>
          <p:cNvPr id="17" name="Connector: Curved 16">
            <a:extLst>
              <a:ext uri="{FF2B5EF4-FFF2-40B4-BE49-F238E27FC236}">
                <a16:creationId xmlns:a16="http://schemas.microsoft.com/office/drawing/2014/main" id="{F6FB796B-C13A-4C9B-BE0B-CE21886186F2}"/>
              </a:ext>
            </a:extLst>
          </p:cNvPr>
          <p:cNvCxnSpPr>
            <a:cxnSpLocks/>
            <a:stCxn id="5" idx="4"/>
            <a:endCxn id="6" idx="2"/>
          </p:cNvCxnSpPr>
          <p:nvPr/>
        </p:nvCxnSpPr>
        <p:spPr>
          <a:xfrm rot="16200000" flipH="1">
            <a:off x="3583362" y="3934823"/>
            <a:ext cx="737616" cy="1123405"/>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70DFB165-789F-49DE-A6D7-9ACE4DA5DEA4}"/>
              </a:ext>
            </a:extLst>
          </p:cNvPr>
          <p:cNvCxnSpPr>
            <a:cxnSpLocks/>
            <a:stCxn id="7" idx="2"/>
            <a:endCxn id="6" idx="0"/>
          </p:cNvCxnSpPr>
          <p:nvPr/>
        </p:nvCxnSpPr>
        <p:spPr>
          <a:xfrm rot="10800000" flipV="1">
            <a:off x="5637280" y="3019987"/>
            <a:ext cx="1123405" cy="737615"/>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E854A3DE-DA27-4FC8-9200-C143CF4A16A1}"/>
              </a:ext>
            </a:extLst>
          </p:cNvPr>
          <p:cNvCxnSpPr>
            <a:cxnSpLocks/>
            <a:stCxn id="8" idx="0"/>
            <a:endCxn id="7" idx="6"/>
          </p:cNvCxnSpPr>
          <p:nvPr/>
        </p:nvCxnSpPr>
        <p:spPr>
          <a:xfrm rot="16200000" flipV="1">
            <a:off x="9200391" y="2827093"/>
            <a:ext cx="737615" cy="1123406"/>
          </a:xfrm>
          <a:prstGeom prst="curvedConnector2">
            <a:avLst/>
          </a:prstGeom>
          <a:ln w="38100"/>
          <a:effectLst/>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2F22FDFD-8CAF-4066-A6CA-562D93D51852}"/>
              </a:ext>
            </a:extLst>
          </p:cNvPr>
          <p:cNvCxnSpPr>
            <a:cxnSpLocks/>
            <a:stCxn id="8" idx="6"/>
            <a:endCxn id="9" idx="4"/>
          </p:cNvCxnSpPr>
          <p:nvPr/>
        </p:nvCxnSpPr>
        <p:spPr>
          <a:xfrm flipV="1">
            <a:off x="11254306" y="4127718"/>
            <a:ext cx="1123406" cy="737616"/>
          </a:xfrm>
          <a:prstGeom prst="curvedConnector2">
            <a:avLst/>
          </a:prstGeom>
          <a:ln w="38100"/>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2FC7425C-CD7D-4157-A364-0C3AFCA7045B}"/>
              </a:ext>
            </a:extLst>
          </p:cNvPr>
          <p:cNvSpPr txBox="1"/>
          <p:nvPr/>
        </p:nvSpPr>
        <p:spPr>
          <a:xfrm>
            <a:off x="1213960" y="4496525"/>
            <a:ext cx="1986441" cy="424732"/>
          </a:xfrm>
          <a:prstGeom prst="rect">
            <a:avLst/>
          </a:prstGeom>
          <a:noFill/>
        </p:spPr>
        <p:txBody>
          <a:bodyPr wrap="none" rtlCol="0">
            <a:spAutoFit/>
          </a:bodyPr>
          <a:lstStyle/>
          <a:p>
            <a:r>
              <a:rPr lang="en-US" b="1" dirty="0">
                <a:solidFill>
                  <a:schemeClr val="tx1">
                    <a:lumMod val="50000"/>
                  </a:schemeClr>
                </a:solidFill>
              </a:rPr>
              <a:t>Software Map</a:t>
            </a:r>
          </a:p>
        </p:txBody>
      </p:sp>
      <p:pic>
        <p:nvPicPr>
          <p:cNvPr id="34" name="Graphic 33" descr="Treasure Map with solid fill">
            <a:extLst>
              <a:ext uri="{FF2B5EF4-FFF2-40B4-BE49-F238E27FC236}">
                <a16:creationId xmlns:a16="http://schemas.microsoft.com/office/drawing/2014/main" id="{2A964EB9-34B7-467A-A901-D2B20DF4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9980" y="4921257"/>
            <a:ext cx="914400" cy="914400"/>
          </a:xfrm>
          <a:prstGeom prst="rect">
            <a:avLst/>
          </a:prstGeom>
        </p:spPr>
      </p:pic>
      <p:sp>
        <p:nvSpPr>
          <p:cNvPr id="35" name="TextBox 34">
            <a:extLst>
              <a:ext uri="{FF2B5EF4-FFF2-40B4-BE49-F238E27FC236}">
                <a16:creationId xmlns:a16="http://schemas.microsoft.com/office/drawing/2014/main" id="{ACD4C2BA-B6D1-4BB4-B453-39C16D331617}"/>
              </a:ext>
            </a:extLst>
          </p:cNvPr>
          <p:cNvSpPr txBox="1"/>
          <p:nvPr/>
        </p:nvSpPr>
        <p:spPr>
          <a:xfrm>
            <a:off x="4480893" y="6194085"/>
            <a:ext cx="2279791" cy="424732"/>
          </a:xfrm>
          <a:prstGeom prst="rect">
            <a:avLst/>
          </a:prstGeom>
          <a:noFill/>
        </p:spPr>
        <p:txBody>
          <a:bodyPr wrap="none" rtlCol="0">
            <a:spAutoFit/>
          </a:bodyPr>
          <a:lstStyle/>
          <a:p>
            <a:r>
              <a:rPr lang="en-US" b="1" dirty="0">
                <a:solidFill>
                  <a:schemeClr val="tx1">
                    <a:lumMod val="50000"/>
                  </a:schemeClr>
                </a:solidFill>
              </a:rPr>
              <a:t>Software Health</a:t>
            </a:r>
          </a:p>
        </p:txBody>
      </p:sp>
      <p:pic>
        <p:nvPicPr>
          <p:cNvPr id="37" name="Graphic 36" descr="Heart with pulse with solid fill">
            <a:extLst>
              <a:ext uri="{FF2B5EF4-FFF2-40B4-BE49-F238E27FC236}">
                <a16:creationId xmlns:a16="http://schemas.microsoft.com/office/drawing/2014/main" id="{FD58CC62-4027-464D-B85A-0740EE6E5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3588" y="6618817"/>
            <a:ext cx="914400" cy="914400"/>
          </a:xfrm>
          <a:prstGeom prst="rect">
            <a:avLst/>
          </a:prstGeom>
        </p:spPr>
      </p:pic>
      <p:sp>
        <p:nvSpPr>
          <p:cNvPr id="38" name="TextBox 37">
            <a:extLst>
              <a:ext uri="{FF2B5EF4-FFF2-40B4-BE49-F238E27FC236}">
                <a16:creationId xmlns:a16="http://schemas.microsoft.com/office/drawing/2014/main" id="{17E00063-B495-4D98-8873-B5DEA63806B3}"/>
              </a:ext>
            </a:extLst>
          </p:cNvPr>
          <p:cNvSpPr txBox="1"/>
          <p:nvPr/>
        </p:nvSpPr>
        <p:spPr>
          <a:xfrm>
            <a:off x="6874838" y="4293205"/>
            <a:ext cx="2018501" cy="757130"/>
          </a:xfrm>
          <a:prstGeom prst="rect">
            <a:avLst/>
          </a:prstGeom>
          <a:noFill/>
        </p:spPr>
        <p:txBody>
          <a:bodyPr wrap="none" rtlCol="0">
            <a:spAutoFit/>
          </a:bodyPr>
          <a:lstStyle/>
          <a:p>
            <a:pPr algn="ctr"/>
            <a:r>
              <a:rPr lang="en-US" b="1" dirty="0">
                <a:solidFill>
                  <a:schemeClr val="tx1">
                    <a:lumMod val="50000"/>
                  </a:schemeClr>
                </a:solidFill>
              </a:rPr>
              <a:t>Containerized</a:t>
            </a:r>
          </a:p>
          <a:p>
            <a:pPr algn="ctr"/>
            <a:r>
              <a:rPr lang="en-US" b="1" dirty="0">
                <a:solidFill>
                  <a:schemeClr val="tx1">
                    <a:lumMod val="50000"/>
                  </a:schemeClr>
                </a:solidFill>
              </a:rPr>
              <a:t>workflows</a:t>
            </a:r>
          </a:p>
        </p:txBody>
      </p:sp>
      <p:sp>
        <p:nvSpPr>
          <p:cNvPr id="41" name="TextBox 40">
            <a:extLst>
              <a:ext uri="{FF2B5EF4-FFF2-40B4-BE49-F238E27FC236}">
                <a16:creationId xmlns:a16="http://schemas.microsoft.com/office/drawing/2014/main" id="{F0E95C19-366B-4220-BCE6-ED730A43D4DF}"/>
              </a:ext>
            </a:extLst>
          </p:cNvPr>
          <p:cNvSpPr txBox="1"/>
          <p:nvPr/>
        </p:nvSpPr>
        <p:spPr>
          <a:xfrm>
            <a:off x="8851545" y="6080847"/>
            <a:ext cx="2558714" cy="424732"/>
          </a:xfrm>
          <a:prstGeom prst="rect">
            <a:avLst/>
          </a:prstGeom>
          <a:noFill/>
        </p:spPr>
        <p:txBody>
          <a:bodyPr wrap="none" rtlCol="0">
            <a:spAutoFit/>
          </a:bodyPr>
          <a:lstStyle/>
          <a:p>
            <a:r>
              <a:rPr lang="en-US" b="1" dirty="0">
                <a:solidFill>
                  <a:schemeClr val="tx1">
                    <a:lumMod val="50000"/>
                  </a:schemeClr>
                </a:solidFill>
              </a:rPr>
              <a:t>Data Management</a:t>
            </a:r>
          </a:p>
        </p:txBody>
      </p:sp>
      <p:pic>
        <p:nvPicPr>
          <p:cNvPr id="43" name="Graphic 42" descr="Database with solid fill">
            <a:extLst>
              <a:ext uri="{FF2B5EF4-FFF2-40B4-BE49-F238E27FC236}">
                <a16:creationId xmlns:a16="http://schemas.microsoft.com/office/drawing/2014/main" id="{6DC7BC2E-0D53-40B4-A35C-177169F85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3702" y="6505579"/>
            <a:ext cx="914400" cy="914400"/>
          </a:xfrm>
          <a:prstGeom prst="rect">
            <a:avLst/>
          </a:prstGeom>
        </p:spPr>
      </p:pic>
      <p:sp>
        <p:nvSpPr>
          <p:cNvPr id="44" name="TextBox 43">
            <a:extLst>
              <a:ext uri="{FF2B5EF4-FFF2-40B4-BE49-F238E27FC236}">
                <a16:creationId xmlns:a16="http://schemas.microsoft.com/office/drawing/2014/main" id="{1FF74514-9EEF-4D5A-987F-6AEDB494BE10}"/>
              </a:ext>
            </a:extLst>
          </p:cNvPr>
          <p:cNvSpPr txBox="1"/>
          <p:nvPr/>
        </p:nvSpPr>
        <p:spPr>
          <a:xfrm>
            <a:off x="13000690" y="4143952"/>
            <a:ext cx="1364284" cy="424732"/>
          </a:xfrm>
          <a:prstGeom prst="rect">
            <a:avLst/>
          </a:prstGeom>
          <a:noFill/>
        </p:spPr>
        <p:txBody>
          <a:bodyPr wrap="none" rtlCol="0">
            <a:spAutoFit/>
          </a:bodyPr>
          <a:lstStyle/>
          <a:p>
            <a:r>
              <a:rPr lang="en-US" b="1" dirty="0">
                <a:solidFill>
                  <a:schemeClr val="tx1">
                    <a:lumMod val="50000"/>
                  </a:schemeClr>
                </a:solidFill>
              </a:rPr>
              <a:t>Visualize</a:t>
            </a:r>
          </a:p>
        </p:txBody>
      </p:sp>
      <p:pic>
        <p:nvPicPr>
          <p:cNvPr id="46" name="Graphic 45" descr="Bar chart with solid fill">
            <a:extLst>
              <a:ext uri="{FF2B5EF4-FFF2-40B4-BE49-F238E27FC236}">
                <a16:creationId xmlns:a16="http://schemas.microsoft.com/office/drawing/2014/main" id="{639F9843-01FF-4801-97BB-DACB0C3F81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01651" y="4595317"/>
            <a:ext cx="914400" cy="914400"/>
          </a:xfrm>
          <a:prstGeom prst="rect">
            <a:avLst/>
          </a:prstGeom>
        </p:spPr>
      </p:pic>
      <p:sp>
        <p:nvSpPr>
          <p:cNvPr id="48" name="TextBox 47">
            <a:extLst>
              <a:ext uri="{FF2B5EF4-FFF2-40B4-BE49-F238E27FC236}">
                <a16:creationId xmlns:a16="http://schemas.microsoft.com/office/drawing/2014/main" id="{AAABC013-B9EE-435A-B5C6-F18D5B9FA374}"/>
              </a:ext>
            </a:extLst>
          </p:cNvPr>
          <p:cNvSpPr txBox="1"/>
          <p:nvPr/>
        </p:nvSpPr>
        <p:spPr>
          <a:xfrm>
            <a:off x="941870" y="7816334"/>
            <a:ext cx="7315200" cy="369332"/>
          </a:xfrm>
          <a:prstGeom prst="rect">
            <a:avLst/>
          </a:prstGeom>
          <a:noFill/>
        </p:spPr>
        <p:txBody>
          <a:bodyPr wrap="square">
            <a:spAutoFit/>
          </a:bodyPr>
          <a:lstStyle/>
          <a:p>
            <a:r>
              <a:rPr lang="en-US" sz="1800" dirty="0">
                <a:hlinkClick r:id="rId10"/>
              </a:rPr>
              <a:t>https://jgcri.github.io/gcims_integration/index.html</a:t>
            </a:r>
            <a:r>
              <a:rPr lang="en-US" sz="1800" dirty="0"/>
              <a:t> </a:t>
            </a:r>
          </a:p>
        </p:txBody>
      </p:sp>
      <p:pic>
        <p:nvPicPr>
          <p:cNvPr id="10" name="Graphic 9" descr="Network diagram with solid fill">
            <a:extLst>
              <a:ext uri="{FF2B5EF4-FFF2-40B4-BE49-F238E27FC236}">
                <a16:creationId xmlns:a16="http://schemas.microsoft.com/office/drawing/2014/main" id="{AC5BE2FE-D1EA-4030-9FAF-F930CCCD9C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3935" y="5056588"/>
            <a:ext cx="914400" cy="914400"/>
          </a:xfrm>
          <a:prstGeom prst="rect">
            <a:avLst/>
          </a:prstGeom>
        </p:spPr>
      </p:pic>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Software Map: What can we do?</a:t>
            </a:r>
          </a:p>
        </p:txBody>
      </p:sp>
      <p:pic>
        <p:nvPicPr>
          <p:cNvPr id="6" name="Graphic 5" descr="Treasure Map with solid fill">
            <a:extLst>
              <a:ext uri="{FF2B5EF4-FFF2-40B4-BE49-F238E27FC236}">
                <a16:creationId xmlns:a16="http://schemas.microsoft.com/office/drawing/2014/main" id="{CEAFCBB9-2EB8-4873-95CC-D39815BCD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51429" y="469222"/>
            <a:ext cx="914400" cy="914400"/>
          </a:xfrm>
          <a:prstGeom prst="rect">
            <a:avLst/>
          </a:prstGeom>
        </p:spPr>
      </p:pic>
      <p:pic>
        <p:nvPicPr>
          <p:cNvPr id="8" name="Picture 7" descr="Diagram&#10;&#10;Description automatically generated">
            <a:extLst>
              <a:ext uri="{FF2B5EF4-FFF2-40B4-BE49-F238E27FC236}">
                <a16:creationId xmlns:a16="http://schemas.microsoft.com/office/drawing/2014/main" id="{9314F325-1BCB-4D15-91A9-A94670F4A0D8}"/>
              </a:ext>
            </a:extLst>
          </p:cNvPr>
          <p:cNvPicPr>
            <a:picLocks noChangeAspect="1"/>
          </p:cNvPicPr>
          <p:nvPr/>
        </p:nvPicPr>
        <p:blipFill>
          <a:blip r:embed="rId4"/>
          <a:stretch>
            <a:fillRect/>
          </a:stretch>
        </p:blipFill>
        <p:spPr>
          <a:xfrm>
            <a:off x="3200400" y="1383622"/>
            <a:ext cx="8663704" cy="6525750"/>
          </a:xfrm>
          <a:prstGeom prst="rect">
            <a:avLst/>
          </a:prstGeom>
        </p:spPr>
      </p:pic>
    </p:spTree>
    <p:extLst>
      <p:ext uri="{BB962C8B-B14F-4D97-AF65-F5344CB8AC3E}">
        <p14:creationId xmlns:p14="http://schemas.microsoft.com/office/powerpoint/2010/main" val="35454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Software Health: Are we sure we can do it?</a:t>
            </a:r>
          </a:p>
        </p:txBody>
      </p:sp>
      <p:pic>
        <p:nvPicPr>
          <p:cNvPr id="6" name="Graphic 5" descr="Heart with pulse with solid fill">
            <a:extLst>
              <a:ext uri="{FF2B5EF4-FFF2-40B4-BE49-F238E27FC236}">
                <a16:creationId xmlns:a16="http://schemas.microsoft.com/office/drawing/2014/main" id="{315A4F0E-E3AF-4621-950A-B350F0A13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7" name="Picture 6">
            <a:extLst>
              <a:ext uri="{FF2B5EF4-FFF2-40B4-BE49-F238E27FC236}">
                <a16:creationId xmlns:a16="http://schemas.microsoft.com/office/drawing/2014/main" id="{1206D1B3-115B-4252-B52A-F2FDF4A2BC21}"/>
              </a:ext>
            </a:extLst>
          </p:cNvPr>
          <p:cNvPicPr>
            <a:picLocks noChangeAspect="1"/>
          </p:cNvPicPr>
          <p:nvPr/>
        </p:nvPicPr>
        <p:blipFill>
          <a:blip r:embed="rId4"/>
          <a:stretch>
            <a:fillRect/>
          </a:stretch>
        </p:blipFill>
        <p:spPr>
          <a:xfrm>
            <a:off x="8109341" y="1581912"/>
            <a:ext cx="5543159" cy="6263769"/>
          </a:xfrm>
          <a:prstGeom prst="rect">
            <a:avLst/>
          </a:prstGeom>
        </p:spPr>
      </p:pic>
      <p:sp>
        <p:nvSpPr>
          <p:cNvPr id="8" name="Content Placeholder 3">
            <a:extLst>
              <a:ext uri="{FF2B5EF4-FFF2-40B4-BE49-F238E27FC236}">
                <a16:creationId xmlns:a16="http://schemas.microsoft.com/office/drawing/2014/main" id="{A3F4D302-17C1-4100-94BC-9BD62A424388}"/>
              </a:ext>
            </a:extLst>
          </p:cNvPr>
          <p:cNvSpPr>
            <a:spLocks noGrp="1"/>
          </p:cNvSpPr>
          <p:nvPr>
            <p:ph sz="quarter" idx="20"/>
          </p:nvPr>
        </p:nvSpPr>
        <p:spPr>
          <a:xfrm>
            <a:off x="1371600" y="2057399"/>
            <a:ext cx="6513377" cy="5486401"/>
          </a:xfrm>
        </p:spPr>
        <p:txBody>
          <a:bodyPr/>
          <a:lstStyle/>
          <a:p>
            <a:r>
              <a:rPr lang="en-US" b="1" i="0" dirty="0">
                <a:solidFill>
                  <a:srgbClr val="202124"/>
                </a:solidFill>
                <a:effectLst/>
                <a:latin typeface="Roboto" panose="02000000000000000000" pitchFamily="2" charset="0"/>
              </a:rPr>
              <a:t>CI/CD: Automating the stages of development</a:t>
            </a:r>
            <a:endParaRPr lang="en-US" b="0" i="0" dirty="0">
              <a:solidFill>
                <a:srgbClr val="202124"/>
              </a:solidFill>
              <a:effectLst/>
              <a:latin typeface="Roboto" panose="02000000000000000000" pitchFamily="2" charset="0"/>
            </a:endParaRPr>
          </a:p>
          <a:p>
            <a:pPr lvl="1"/>
            <a:r>
              <a:rPr lang="en-US" b="0" i="0" dirty="0">
                <a:solidFill>
                  <a:srgbClr val="202124"/>
                </a:solidFill>
                <a:effectLst/>
                <a:latin typeface="Roboto" panose="02000000000000000000" pitchFamily="2" charset="0"/>
              </a:rPr>
              <a:t>Continuous integration</a:t>
            </a:r>
          </a:p>
          <a:p>
            <a:pPr lvl="1"/>
            <a:r>
              <a:rPr lang="en-US" b="0" i="0" dirty="0">
                <a:solidFill>
                  <a:srgbClr val="202124"/>
                </a:solidFill>
                <a:effectLst/>
                <a:latin typeface="Roboto" panose="02000000000000000000" pitchFamily="2" charset="0"/>
              </a:rPr>
              <a:t>Continuous delivery</a:t>
            </a:r>
          </a:p>
          <a:p>
            <a:pPr lvl="1"/>
            <a:r>
              <a:rPr lang="en-US" dirty="0">
                <a:solidFill>
                  <a:srgbClr val="202124"/>
                </a:solidFill>
                <a:latin typeface="Roboto" panose="02000000000000000000" pitchFamily="2" charset="0"/>
              </a:rPr>
              <a:t>C</a:t>
            </a:r>
            <a:r>
              <a:rPr lang="en-US" b="0" i="0" dirty="0">
                <a:solidFill>
                  <a:srgbClr val="202124"/>
                </a:solidFill>
                <a:effectLst/>
                <a:latin typeface="Roboto" panose="02000000000000000000" pitchFamily="2" charset="0"/>
              </a:rPr>
              <a:t>ontinuous deployment.</a:t>
            </a:r>
          </a:p>
          <a:p>
            <a:pPr lvl="1"/>
            <a:endParaRPr lang="en-US" dirty="0">
              <a:solidFill>
                <a:srgbClr val="202124"/>
              </a:solidFill>
              <a:latin typeface="Roboto" panose="02000000000000000000" pitchFamily="2" charset="0"/>
            </a:endParaRPr>
          </a:p>
          <a:p>
            <a:r>
              <a:rPr lang="en-US" b="1" dirty="0">
                <a:solidFill>
                  <a:srgbClr val="202124"/>
                </a:solidFill>
                <a:latin typeface="Roboto" panose="02000000000000000000" pitchFamily="2" charset="0"/>
              </a:rPr>
              <a:t>Four Key </a:t>
            </a:r>
            <a:r>
              <a:rPr lang="en-US" b="1" dirty="0" err="1">
                <a:solidFill>
                  <a:srgbClr val="202124"/>
                </a:solidFill>
                <a:latin typeface="Roboto" panose="02000000000000000000" pitchFamily="2" charset="0"/>
              </a:rPr>
              <a:t>Github</a:t>
            </a:r>
            <a:r>
              <a:rPr lang="en-US" b="1" dirty="0">
                <a:solidFill>
                  <a:srgbClr val="202124"/>
                </a:solidFill>
                <a:latin typeface="Roboto" panose="02000000000000000000" pitchFamily="2" charset="0"/>
              </a:rPr>
              <a:t> Action Checks:</a:t>
            </a:r>
          </a:p>
          <a:p>
            <a:pPr lvl="1"/>
            <a:r>
              <a:rPr lang="en-US" b="1" dirty="0">
                <a:solidFill>
                  <a:srgbClr val="202124"/>
                </a:solidFill>
                <a:latin typeface="Roboto" panose="02000000000000000000" pitchFamily="2" charset="0"/>
              </a:rPr>
              <a:t>Build</a:t>
            </a:r>
            <a:r>
              <a:rPr lang="en-US" dirty="0">
                <a:solidFill>
                  <a:srgbClr val="202124"/>
                </a:solidFill>
                <a:latin typeface="Roboto" panose="02000000000000000000" pitchFamily="2" charset="0"/>
              </a:rPr>
              <a:t> – MacOS, Linux, Windows</a:t>
            </a:r>
          </a:p>
          <a:p>
            <a:pPr lvl="1"/>
            <a:r>
              <a:rPr lang="en-US" b="1" dirty="0">
                <a:solidFill>
                  <a:srgbClr val="202124"/>
                </a:solidFill>
                <a:latin typeface="Roboto" panose="02000000000000000000" pitchFamily="2" charset="0"/>
              </a:rPr>
              <a:t>Docs </a:t>
            </a:r>
            <a:r>
              <a:rPr lang="en-US" dirty="0">
                <a:solidFill>
                  <a:srgbClr val="202124"/>
                </a:solidFill>
                <a:latin typeface="Roboto" panose="02000000000000000000" pitchFamily="2" charset="0"/>
              </a:rPr>
              <a:t>– user Documentation</a:t>
            </a:r>
          </a:p>
          <a:p>
            <a:pPr lvl="1"/>
            <a:r>
              <a:rPr lang="en-US" b="1" dirty="0">
                <a:solidFill>
                  <a:srgbClr val="202124"/>
                </a:solidFill>
                <a:latin typeface="Roboto" panose="02000000000000000000" pitchFamily="2" charset="0"/>
              </a:rPr>
              <a:t>Tests</a:t>
            </a:r>
            <a:r>
              <a:rPr lang="en-US" dirty="0">
                <a:solidFill>
                  <a:srgbClr val="202124"/>
                </a:solidFill>
                <a:latin typeface="Roboto" panose="02000000000000000000" pitchFamily="2" charset="0"/>
              </a:rPr>
              <a:t> – Working tests</a:t>
            </a:r>
          </a:p>
          <a:p>
            <a:pPr lvl="1"/>
            <a:r>
              <a:rPr lang="en-US" b="1" dirty="0">
                <a:solidFill>
                  <a:srgbClr val="202124"/>
                </a:solidFill>
                <a:latin typeface="Roboto" panose="02000000000000000000" pitchFamily="2" charset="0"/>
              </a:rPr>
              <a:t>Coverage</a:t>
            </a:r>
            <a:r>
              <a:rPr lang="en-US" dirty="0">
                <a:solidFill>
                  <a:srgbClr val="202124"/>
                </a:solidFill>
                <a:latin typeface="Roboto" panose="02000000000000000000" pitchFamily="2" charset="0"/>
              </a:rPr>
              <a:t> – What % of code covered</a:t>
            </a:r>
          </a:p>
        </p:txBody>
      </p:sp>
    </p:spTree>
    <p:extLst>
      <p:ext uri="{BB962C8B-B14F-4D97-AF65-F5344CB8AC3E}">
        <p14:creationId xmlns:p14="http://schemas.microsoft.com/office/powerpoint/2010/main" val="24719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Containerized Workflows: </a:t>
            </a:r>
            <a:br>
              <a:rPr lang="en-US" dirty="0"/>
            </a:br>
            <a:r>
              <a:rPr lang="en-US" dirty="0"/>
              <a:t>Can we all do it again?</a:t>
            </a:r>
          </a:p>
        </p:txBody>
      </p:sp>
      <p:pic>
        <p:nvPicPr>
          <p:cNvPr id="1026" name="Picture 2" descr="What Is Containerization? | HackerNoon">
            <a:extLst>
              <a:ext uri="{FF2B5EF4-FFF2-40B4-BE49-F238E27FC236}">
                <a16:creationId xmlns:a16="http://schemas.microsoft.com/office/drawing/2014/main" id="{0BE689F0-01B2-436F-B730-AD875E44E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954" y="1925531"/>
            <a:ext cx="8330246" cy="550324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2DC52A1A-470F-4F51-BCEA-79D7380174C0}"/>
              </a:ext>
            </a:extLst>
          </p:cNvPr>
          <p:cNvSpPr>
            <a:spLocks noGrp="1"/>
          </p:cNvSpPr>
          <p:nvPr>
            <p:ph sz="quarter" idx="20"/>
          </p:nvPr>
        </p:nvSpPr>
        <p:spPr>
          <a:xfrm>
            <a:off x="1371600" y="2057399"/>
            <a:ext cx="4240203" cy="5486401"/>
          </a:xfrm>
        </p:spPr>
        <p:txBody>
          <a:bodyPr/>
          <a:lstStyle/>
          <a:p>
            <a:r>
              <a:rPr lang="en-US" dirty="0">
                <a:solidFill>
                  <a:srgbClr val="202124"/>
                </a:solidFill>
                <a:latin typeface="Roboto" panose="02000000000000000000" pitchFamily="2" charset="0"/>
              </a:rPr>
              <a:t>Reproducible workflows</a:t>
            </a:r>
          </a:p>
          <a:p>
            <a:r>
              <a:rPr lang="en-US" dirty="0">
                <a:solidFill>
                  <a:srgbClr val="202124"/>
                </a:solidFill>
                <a:latin typeface="Roboto" panose="02000000000000000000" pitchFamily="2" charset="0"/>
              </a:rPr>
              <a:t>Scalable</a:t>
            </a:r>
          </a:p>
          <a:p>
            <a:r>
              <a:rPr lang="en-US" dirty="0">
                <a:solidFill>
                  <a:srgbClr val="202124"/>
                </a:solidFill>
                <a:latin typeface="Roboto" panose="02000000000000000000" pitchFamily="2" charset="0"/>
              </a:rPr>
              <a:t>Anywhere:</a:t>
            </a:r>
          </a:p>
          <a:p>
            <a:pPr lvl="1"/>
            <a:r>
              <a:rPr lang="en-US" dirty="0">
                <a:solidFill>
                  <a:srgbClr val="202124"/>
                </a:solidFill>
                <a:latin typeface="Roboto" panose="02000000000000000000" pitchFamily="2" charset="0"/>
              </a:rPr>
              <a:t>On-prem</a:t>
            </a:r>
          </a:p>
          <a:p>
            <a:pPr lvl="1"/>
            <a:r>
              <a:rPr lang="en-US" dirty="0">
                <a:solidFill>
                  <a:srgbClr val="202124"/>
                </a:solidFill>
                <a:latin typeface="Roboto" panose="02000000000000000000" pitchFamily="2" charset="0"/>
              </a:rPr>
              <a:t>Cloud</a:t>
            </a:r>
          </a:p>
          <a:p>
            <a:pPr lvl="1"/>
            <a:r>
              <a:rPr lang="en-US" dirty="0">
                <a:solidFill>
                  <a:srgbClr val="202124"/>
                </a:solidFill>
                <a:latin typeface="Roboto" panose="02000000000000000000" pitchFamily="2" charset="0"/>
              </a:rPr>
              <a:t>Hybrid</a:t>
            </a:r>
          </a:p>
        </p:txBody>
      </p:sp>
      <p:pic>
        <p:nvPicPr>
          <p:cNvPr id="7" name="Graphic 6" descr="Network diagram with solid fill">
            <a:extLst>
              <a:ext uri="{FF2B5EF4-FFF2-40B4-BE49-F238E27FC236}">
                <a16:creationId xmlns:a16="http://schemas.microsoft.com/office/drawing/2014/main" id="{2339C556-4646-4A92-861F-E73BFCFD3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06507" y="469222"/>
            <a:ext cx="914400" cy="914400"/>
          </a:xfrm>
          <a:prstGeom prst="rect">
            <a:avLst/>
          </a:prstGeom>
        </p:spPr>
      </p:pic>
    </p:spTree>
    <p:extLst>
      <p:ext uri="{BB962C8B-B14F-4D97-AF65-F5344CB8AC3E}">
        <p14:creationId xmlns:p14="http://schemas.microsoft.com/office/powerpoint/2010/main" val="17896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Data Management: How to use what we did?</a:t>
            </a:r>
          </a:p>
        </p:txBody>
      </p:sp>
      <p:pic>
        <p:nvPicPr>
          <p:cNvPr id="6" name="Graphic 5" descr="Database with solid fill">
            <a:extLst>
              <a:ext uri="{FF2B5EF4-FFF2-40B4-BE49-F238E27FC236}">
                <a16:creationId xmlns:a16="http://schemas.microsoft.com/office/drawing/2014/main" id="{A7645578-0685-454A-ABD7-CD08B264C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descr="How Kubernetes Provides Networking and Storage to Applications - The New  Stack">
            <a:extLst>
              <a:ext uri="{FF2B5EF4-FFF2-40B4-BE49-F238E27FC236}">
                <a16:creationId xmlns:a16="http://schemas.microsoft.com/office/drawing/2014/main" id="{B7535254-3983-4050-92E0-D1EF7B428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727" y="1780201"/>
            <a:ext cx="8532180" cy="568958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5881DEC2-9998-476E-B117-978A3518A540}"/>
              </a:ext>
            </a:extLst>
          </p:cNvPr>
          <p:cNvSpPr>
            <a:spLocks noGrp="1"/>
          </p:cNvSpPr>
          <p:nvPr>
            <p:ph sz="quarter" idx="20"/>
          </p:nvPr>
        </p:nvSpPr>
        <p:spPr>
          <a:xfrm>
            <a:off x="1371600" y="2057399"/>
            <a:ext cx="4240203" cy="5486401"/>
          </a:xfrm>
        </p:spPr>
        <p:txBody>
          <a:bodyPr/>
          <a:lstStyle/>
          <a:p>
            <a:r>
              <a:rPr lang="en-US" dirty="0">
                <a:solidFill>
                  <a:srgbClr val="202124"/>
                </a:solidFill>
                <a:latin typeface="Roboto" panose="02000000000000000000" pitchFamily="2" charset="0"/>
              </a:rPr>
              <a:t>Standardized scenarios:</a:t>
            </a:r>
          </a:p>
          <a:p>
            <a:pPr lvl="1"/>
            <a:r>
              <a:rPr lang="en-US" dirty="0">
                <a:solidFill>
                  <a:srgbClr val="202124"/>
                </a:solidFill>
                <a:latin typeface="Roboto" panose="02000000000000000000" pitchFamily="2" charset="0"/>
              </a:rPr>
              <a:t>Climate</a:t>
            </a:r>
          </a:p>
          <a:p>
            <a:pPr lvl="1"/>
            <a:r>
              <a:rPr lang="en-US" dirty="0">
                <a:solidFill>
                  <a:srgbClr val="202124"/>
                </a:solidFill>
                <a:latin typeface="Roboto" panose="02000000000000000000" pitchFamily="2" charset="0"/>
              </a:rPr>
              <a:t>Socio-econ</a:t>
            </a:r>
          </a:p>
          <a:p>
            <a:pPr lvl="1"/>
            <a:r>
              <a:rPr lang="en-US" dirty="0">
                <a:solidFill>
                  <a:srgbClr val="202124"/>
                </a:solidFill>
                <a:latin typeface="Roboto" panose="02000000000000000000" pitchFamily="2" charset="0"/>
              </a:rPr>
              <a:t>Policy</a:t>
            </a:r>
          </a:p>
          <a:p>
            <a:pPr lvl="1"/>
            <a:endParaRPr lang="en-US" dirty="0">
              <a:solidFill>
                <a:srgbClr val="202124"/>
              </a:solidFill>
              <a:latin typeface="Roboto" panose="02000000000000000000" pitchFamily="2" charset="0"/>
            </a:endParaRPr>
          </a:p>
          <a:p>
            <a:r>
              <a:rPr lang="en-US" dirty="0">
                <a:solidFill>
                  <a:srgbClr val="202124"/>
                </a:solidFill>
                <a:latin typeface="Roboto" panose="02000000000000000000" pitchFamily="2" charset="0"/>
              </a:rPr>
              <a:t>Maintain full-suite of latest release outputs:</a:t>
            </a:r>
          </a:p>
          <a:p>
            <a:pPr lvl="1"/>
            <a:r>
              <a:rPr lang="en-US" dirty="0">
                <a:solidFill>
                  <a:srgbClr val="202124"/>
                </a:solidFill>
                <a:latin typeface="Roboto" panose="02000000000000000000" pitchFamily="2" charset="0"/>
              </a:rPr>
              <a:t>Show our full capabilities</a:t>
            </a:r>
          </a:p>
          <a:p>
            <a:pPr lvl="1"/>
            <a:r>
              <a:rPr lang="en-US" dirty="0">
                <a:solidFill>
                  <a:srgbClr val="202124"/>
                </a:solidFill>
                <a:latin typeface="Roboto" panose="02000000000000000000" pitchFamily="2" charset="0"/>
              </a:rPr>
              <a:t>Direct use by clients</a:t>
            </a:r>
          </a:p>
          <a:p>
            <a:pPr lvl="1"/>
            <a:r>
              <a:rPr lang="en-US" dirty="0">
                <a:solidFill>
                  <a:srgbClr val="202124"/>
                </a:solidFill>
                <a:latin typeface="Roboto" panose="02000000000000000000" pitchFamily="2" charset="0"/>
              </a:rPr>
              <a:t>Understand where we need to grow</a:t>
            </a:r>
          </a:p>
        </p:txBody>
      </p:sp>
    </p:spTree>
    <p:extLst>
      <p:ext uri="{BB962C8B-B14F-4D97-AF65-F5344CB8AC3E}">
        <p14:creationId xmlns:p14="http://schemas.microsoft.com/office/powerpoint/2010/main" val="36266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a:extLst>
              <a:ext uri="{FF2B5EF4-FFF2-40B4-BE49-F238E27FC236}">
                <a16:creationId xmlns:a16="http://schemas.microsoft.com/office/drawing/2014/main" id="{8110C228-32FF-4C83-A72A-1E5AFB91CA1A}"/>
              </a:ext>
            </a:extLst>
          </p:cNvPr>
          <p:cNvPicPr>
            <a:picLocks noChangeAspect="1"/>
          </p:cNvPicPr>
          <p:nvPr/>
        </p:nvPicPr>
        <p:blipFill>
          <a:blip r:embed="rId4"/>
          <a:stretch>
            <a:fillRect/>
          </a:stretch>
        </p:blipFill>
        <p:spPr>
          <a:xfrm>
            <a:off x="1495181" y="1780201"/>
            <a:ext cx="12678019" cy="5849613"/>
          </a:xfrm>
          <a:prstGeom prst="rect">
            <a:avLst/>
          </a:prstGeom>
        </p:spPr>
      </p:pic>
      <p:sp>
        <p:nvSpPr>
          <p:cNvPr id="8" name="TextBox 7">
            <a:extLst>
              <a:ext uri="{FF2B5EF4-FFF2-40B4-BE49-F238E27FC236}">
                <a16:creationId xmlns:a16="http://schemas.microsoft.com/office/drawing/2014/main" id="{E27D9DD6-D133-4EB2-B9FC-AF9F087EF0DA}"/>
              </a:ext>
            </a:extLst>
          </p:cNvPr>
          <p:cNvSpPr txBox="1"/>
          <p:nvPr/>
        </p:nvSpPr>
        <p:spPr>
          <a:xfrm>
            <a:off x="1419847" y="7746301"/>
            <a:ext cx="7315200" cy="338554"/>
          </a:xfrm>
          <a:prstGeom prst="rect">
            <a:avLst/>
          </a:prstGeom>
          <a:noFill/>
        </p:spPr>
        <p:txBody>
          <a:bodyPr wrap="square">
            <a:spAutoFit/>
          </a:bodyPr>
          <a:lstStyle/>
          <a:p>
            <a:r>
              <a:rPr lang="en-US" sz="1600" dirty="0">
                <a:hlinkClick r:id="rId5"/>
              </a:rPr>
              <a:t>https://jgcri.github.io/foresight</a:t>
            </a:r>
            <a:r>
              <a:rPr lang="en-US" sz="1600" dirty="0"/>
              <a:t> </a:t>
            </a:r>
          </a:p>
        </p:txBody>
      </p:sp>
    </p:spTree>
    <p:extLst>
      <p:ext uri="{BB962C8B-B14F-4D97-AF65-F5344CB8AC3E}">
        <p14:creationId xmlns:p14="http://schemas.microsoft.com/office/powerpoint/2010/main" val="32514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err="1"/>
              <a:t>Eecutive</a:t>
            </a:r>
            <a:r>
              <a:rPr lang="en-US" dirty="0"/>
              <a:t> Summary from GCIMS Proposal</a:t>
            </a:r>
          </a:p>
        </p:txBody>
      </p:sp>
      <p:pic>
        <p:nvPicPr>
          <p:cNvPr id="5" name="Picture 4">
            <a:extLst>
              <a:ext uri="{FF2B5EF4-FFF2-40B4-BE49-F238E27FC236}">
                <a16:creationId xmlns:a16="http://schemas.microsoft.com/office/drawing/2014/main" id="{57157BB4-DC76-4544-931F-1BF32658F9E4}"/>
              </a:ext>
            </a:extLst>
          </p:cNvPr>
          <p:cNvPicPr>
            <a:picLocks noChangeAspect="1"/>
          </p:cNvPicPr>
          <p:nvPr/>
        </p:nvPicPr>
        <p:blipFill>
          <a:blip r:embed="rId2"/>
          <a:stretch>
            <a:fillRect/>
          </a:stretch>
        </p:blipFill>
        <p:spPr>
          <a:xfrm>
            <a:off x="7011825" y="1638516"/>
            <a:ext cx="7435694" cy="5920618"/>
          </a:xfrm>
          <a:prstGeom prst="rect">
            <a:avLst/>
          </a:prstGeom>
        </p:spPr>
      </p:pic>
      <p:sp>
        <p:nvSpPr>
          <p:cNvPr id="6" name="TextBox 5">
            <a:extLst>
              <a:ext uri="{FF2B5EF4-FFF2-40B4-BE49-F238E27FC236}">
                <a16:creationId xmlns:a16="http://schemas.microsoft.com/office/drawing/2014/main" id="{4CA43AED-BE7A-4AE6-8FE4-4AB301D4B9E3}"/>
              </a:ext>
            </a:extLst>
          </p:cNvPr>
          <p:cNvSpPr txBox="1"/>
          <p:nvPr/>
        </p:nvSpPr>
        <p:spPr>
          <a:xfrm>
            <a:off x="1085865" y="7878735"/>
            <a:ext cx="13850754" cy="350865"/>
          </a:xfrm>
          <a:prstGeom prst="rect">
            <a:avLst/>
          </a:prstGeom>
          <a:noFill/>
        </p:spPr>
        <p:txBody>
          <a:bodyPr wrap="square">
            <a:spAutoFit/>
          </a:bodyPr>
          <a:lstStyle/>
          <a:p>
            <a:r>
              <a:rPr lang="en-US" sz="1680" dirty="0">
                <a:hlinkClick r:id="rId3"/>
              </a:rPr>
              <a:t>https://gcims.atlassian.net/wiki/spaces/HOME/pages/190513175/Official+copy+of+the+proposal+FY21-23</a:t>
            </a:r>
            <a:r>
              <a:rPr lang="en-US" sz="1680" dirty="0"/>
              <a:t> </a:t>
            </a:r>
          </a:p>
        </p:txBody>
      </p:sp>
      <p:sp>
        <p:nvSpPr>
          <p:cNvPr id="7" name="TextBox 6">
            <a:extLst>
              <a:ext uri="{FF2B5EF4-FFF2-40B4-BE49-F238E27FC236}">
                <a16:creationId xmlns:a16="http://schemas.microsoft.com/office/drawing/2014/main" id="{F9DE3032-1337-436B-BC34-69DBF99E5EDD}"/>
              </a:ext>
            </a:extLst>
          </p:cNvPr>
          <p:cNvSpPr txBox="1"/>
          <p:nvPr/>
        </p:nvSpPr>
        <p:spPr>
          <a:xfrm>
            <a:off x="1085865" y="1820488"/>
            <a:ext cx="5633670" cy="6001643"/>
          </a:xfrm>
          <a:prstGeom prst="rect">
            <a:avLst/>
          </a:prstGeom>
          <a:noFill/>
        </p:spPr>
        <p:txBody>
          <a:bodyPr wrap="square">
            <a:spAutoFit/>
          </a:bodyPr>
          <a:lstStyle/>
          <a:p>
            <a:pPr marL="411480" indent="-411480">
              <a:buFont typeface="+mj-lt"/>
              <a:buAutoNum type="arabicPeriod"/>
            </a:pPr>
            <a:r>
              <a:rPr lang="en-US" sz="1600" b="1" dirty="0">
                <a:latin typeface="Times New Roman" panose="02020603050405020304" pitchFamily="18" charset="0"/>
              </a:rPr>
              <a:t>Science Question 1: </a:t>
            </a:r>
            <a:r>
              <a:rPr lang="en-US" sz="1600" dirty="0">
                <a:latin typeface="Times New Roman" panose="02020603050405020304" pitchFamily="18" charset="0"/>
              </a:rPr>
              <a:t>How will compounding human and environmental influences affect the coevolution of energy, water, land, climate, and socio-economic systems, and what individual and combination of influences lead to compounding effects within the U.S. and globally?</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2: </a:t>
            </a:r>
            <a:r>
              <a:rPr lang="en-US" sz="1600" dirty="0">
                <a:latin typeface="Times New Roman" panose="02020603050405020304" pitchFamily="18" charset="0"/>
              </a:rPr>
              <a:t>How will regional teleconnections via resource supply networks and trade create, amplify, or attenuate the responses associated with different influences in the U.S. and other parts of the world, and how will varying assumptions about the ease or difficulty of trade alter these teleconnections?</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3: </a:t>
            </a:r>
            <a:r>
              <a:rPr lang="en-US" sz="1600" dirty="0">
                <a:latin typeface="Times New Roman" panose="02020603050405020304" pitchFamily="18" charset="0"/>
              </a:rPr>
              <a:t>How will human responses to short-term influences through investments in long-lived capacity and in storage technologies in the energy, water, and land systems affect the long-term dynamics of these systems, and how will these investments affect the ability to respond to future influences in the U.S. and globally? </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4: </a:t>
            </a:r>
            <a:r>
              <a:rPr lang="en-US" sz="1600" dirty="0">
                <a:latin typeface="Times New Roman" panose="02020603050405020304" pitchFamily="18" charset="0"/>
              </a:rPr>
              <a:t>How could the response of the human–Earth system to influences create feedbacks that are currently not captured in integrated modeling frameworks, and which feedbacks</a:t>
            </a:r>
          </a:p>
        </p:txBody>
      </p:sp>
      <p:sp>
        <p:nvSpPr>
          <p:cNvPr id="8" name="TextBox 7">
            <a:extLst>
              <a:ext uri="{FF2B5EF4-FFF2-40B4-BE49-F238E27FC236}">
                <a16:creationId xmlns:a16="http://schemas.microsoft.com/office/drawing/2014/main" id="{0194BCE5-EC85-466D-AB65-BE7AA65ADBA1}"/>
              </a:ext>
            </a:extLst>
          </p:cNvPr>
          <p:cNvSpPr txBox="1"/>
          <p:nvPr/>
        </p:nvSpPr>
        <p:spPr>
          <a:xfrm>
            <a:off x="7118543" y="7471266"/>
            <a:ext cx="7314266" cy="350865"/>
          </a:xfrm>
          <a:prstGeom prst="rect">
            <a:avLst/>
          </a:prstGeom>
          <a:noFill/>
        </p:spPr>
        <p:txBody>
          <a:bodyPr wrap="square">
            <a:spAutoFit/>
          </a:bodyPr>
          <a:lstStyle/>
          <a:p>
            <a:pPr algn="ctr"/>
            <a:r>
              <a:rPr lang="en-US" sz="1680" dirty="0">
                <a:latin typeface="Times New Roman" panose="02020603050405020304" pitchFamily="18" charset="0"/>
              </a:rPr>
              <a:t>Figure B.1. Typology of influences, responses, and feedbacks in the GCIMS SFA</a:t>
            </a:r>
          </a:p>
        </p:txBody>
      </p:sp>
    </p:spTree>
    <p:extLst>
      <p:ext uri="{BB962C8B-B14F-4D97-AF65-F5344CB8AC3E}">
        <p14:creationId xmlns:p14="http://schemas.microsoft.com/office/powerpoint/2010/main" val="2868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PNNL_11</Template>
  <TotalTime>321</TotalTime>
  <Words>1387</Words>
  <Application>Microsoft Office PowerPoint</Application>
  <PresentationFormat>Custom</PresentationFormat>
  <Paragraphs>121</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Roboto</vt:lpstr>
      <vt:lpstr>Times New Roman</vt:lpstr>
      <vt:lpstr>Wingdings</vt:lpstr>
      <vt:lpstr>PNNL_Option_4</vt:lpstr>
      <vt:lpstr>GCIMS Integration Update</vt:lpstr>
      <vt:lpstr>GCIMS Integration</vt:lpstr>
      <vt:lpstr>Software Map: What can we do?</vt:lpstr>
      <vt:lpstr>Software Health: Are we sure we can do it?</vt:lpstr>
      <vt:lpstr>Containerized Workflows:  Can we all do it again?</vt:lpstr>
      <vt:lpstr>Data Management: How to use what we did?</vt:lpstr>
      <vt:lpstr>Visualize: Share what we did</vt:lpstr>
      <vt:lpstr>PowerPoint Presentation</vt:lpstr>
      <vt:lpstr>Eecutive Summary from GCIMS Proposal</vt:lpstr>
      <vt:lpstr>Task 4.2 Description in Proposal</vt:lpstr>
      <vt:lpstr>Task 4.2 GCIMS Integration in overall framework</vt:lpstr>
      <vt:lpstr>GCIMS Integration - Motivation</vt:lpstr>
      <vt:lpstr>GCIMS Integration - Plan</vt:lpstr>
      <vt:lpstr>Visualize: Share what we did</vt:lpstr>
      <vt:lpstr>Visualize: Share what we did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GCIMS Integration Update</dc:title>
  <dc:creator>Khan, Zarrar</dc:creator>
  <cp:lastModifiedBy>Khan, Zarrar</cp:lastModifiedBy>
  <cp:revision>13</cp:revision>
  <dcterms:created xsi:type="dcterms:W3CDTF">2022-12-29T18:08:45Z</dcterms:created>
  <dcterms:modified xsi:type="dcterms:W3CDTF">2023-01-09T19:27:44Z</dcterms:modified>
</cp:coreProperties>
</file>